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7"/>
  </p:notesMasterIdLst>
  <p:sldIdLst>
    <p:sldId id="256" r:id="rId5"/>
    <p:sldId id="430" r:id="rId6"/>
    <p:sldId id="900" r:id="rId7"/>
    <p:sldId id="496" r:id="rId8"/>
    <p:sldId id="531" r:id="rId9"/>
    <p:sldId id="528" r:id="rId10"/>
    <p:sldId id="899" r:id="rId11"/>
    <p:sldId id="580" r:id="rId12"/>
    <p:sldId id="489" r:id="rId13"/>
    <p:sldId id="490" r:id="rId14"/>
    <p:sldId id="582" r:id="rId15"/>
    <p:sldId id="593" r:id="rId16"/>
    <p:sldId id="584" r:id="rId17"/>
    <p:sldId id="481" r:id="rId18"/>
    <p:sldId id="586" r:id="rId19"/>
    <p:sldId id="587" r:id="rId20"/>
    <p:sldId id="592" r:id="rId21"/>
    <p:sldId id="594" r:id="rId22"/>
    <p:sldId id="595" r:id="rId23"/>
    <p:sldId id="596" r:id="rId24"/>
    <p:sldId id="588" r:id="rId25"/>
    <p:sldId id="589" r:id="rId26"/>
    <p:sldId id="590" r:id="rId27"/>
    <p:sldId id="902" r:id="rId28"/>
    <p:sldId id="597" r:id="rId29"/>
    <p:sldId id="898" r:id="rId30"/>
    <p:sldId id="643" r:id="rId31"/>
    <p:sldId id="743" r:id="rId32"/>
    <p:sldId id="744" r:id="rId33"/>
    <p:sldId id="903" r:id="rId34"/>
    <p:sldId id="548" r:id="rId35"/>
    <p:sldId id="633" r:id="rId36"/>
    <p:sldId id="634" r:id="rId37"/>
    <p:sldId id="635" r:id="rId38"/>
    <p:sldId id="750" r:id="rId39"/>
    <p:sldId id="749" r:id="rId40"/>
    <p:sldId id="638" r:id="rId41"/>
    <p:sldId id="639" r:id="rId42"/>
    <p:sldId id="471" r:id="rId43"/>
    <p:sldId id="745" r:id="rId44"/>
    <p:sldId id="641" r:id="rId45"/>
    <p:sldId id="734" r:id="rId46"/>
    <p:sldId id="645" r:id="rId47"/>
    <p:sldId id="646" r:id="rId48"/>
    <p:sldId id="648" r:id="rId49"/>
    <p:sldId id="649" r:id="rId50"/>
    <p:sldId id="650" r:id="rId51"/>
    <p:sldId id="653" r:id="rId52"/>
    <p:sldId id="735" r:id="rId53"/>
    <p:sldId id="656" r:id="rId54"/>
    <p:sldId id="736" r:id="rId55"/>
    <p:sldId id="658" r:id="rId56"/>
    <p:sldId id="746" r:id="rId57"/>
    <p:sldId id="659" r:id="rId58"/>
    <p:sldId id="660" r:id="rId59"/>
    <p:sldId id="661" r:id="rId60"/>
    <p:sldId id="662" r:id="rId61"/>
    <p:sldId id="663" r:id="rId62"/>
    <p:sldId id="664" r:id="rId63"/>
    <p:sldId id="737" r:id="rId64"/>
    <p:sldId id="666" r:id="rId65"/>
    <p:sldId id="667" r:id="rId66"/>
    <p:sldId id="668" r:id="rId67"/>
    <p:sldId id="669" r:id="rId68"/>
    <p:sldId id="747" r:id="rId69"/>
    <p:sldId id="670" r:id="rId70"/>
    <p:sldId id="672" r:id="rId71"/>
    <p:sldId id="671" r:id="rId72"/>
    <p:sldId id="748" r:id="rId73"/>
    <p:sldId id="570" r:id="rId74"/>
    <p:sldId id="675" r:id="rId75"/>
    <p:sldId id="257" r:id="rId7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F6-442F-A280-C5673891F175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F6-442F-A280-C5673891F17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F6-442F-A280-C5673891F175}"/>
              </c:ext>
            </c:extLst>
          </c:dPt>
          <c:dPt>
            <c:idx val="3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F6-442F-A280-C5673891F175}"/>
              </c:ext>
            </c:extLst>
          </c:dPt>
          <c:dPt>
            <c:idx val="4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25F6-442F-A280-C5673891F175}"/>
              </c:ext>
            </c:extLst>
          </c:dPt>
          <c:dPt>
            <c:idx val="5"/>
            <c:bubble3D val="0"/>
            <c:explosion val="2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5F6-442F-A280-C5673891F17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25F6-442F-A280-C5673891F175}"/>
                </c:ext>
              </c:extLst>
            </c:dLbl>
            <c:dLbl>
              <c:idx val="1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201E1F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dirty="0" err="1">
                        <a:solidFill>
                          <a:srgbClr val="201E1F"/>
                        </a:solidFill>
                      </a:rPr>
                      <a:t>geen</a:t>
                    </a:r>
                    <a:br>
                      <a:rPr lang="en-US" sz="1100" dirty="0">
                        <a:solidFill>
                          <a:srgbClr val="201E1F"/>
                        </a:solidFill>
                      </a:rPr>
                    </a:br>
                    <a:r>
                      <a:rPr lang="en-US" sz="1100" dirty="0" err="1">
                        <a:solidFill>
                          <a:srgbClr val="201E1F"/>
                        </a:solidFill>
                      </a:rPr>
                      <a:t>morfine</a:t>
                    </a:r>
                    <a:endParaRPr lang="en-US" sz="1100" dirty="0">
                      <a:solidFill>
                        <a:srgbClr val="201E1F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201E1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25F6-442F-A280-C5673891F17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err="1"/>
                      <a:t>palliatieve</a:t>
                    </a:r>
                    <a:br>
                      <a:rPr lang="en-US" dirty="0"/>
                    </a:br>
                    <a:r>
                      <a:rPr lang="en-US" dirty="0" err="1"/>
                      <a:t>sedatie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25F6-442F-A280-C5673891F175}"/>
                </c:ext>
              </c:extLst>
            </c:dLbl>
            <c:dLbl>
              <c:idx val="4"/>
              <c:layout>
                <c:manualLayout>
                  <c:x val="4.7056694108512419E-3"/>
                  <c:y val="-1.060054060406628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A-25F6-442F-A280-C5673891F1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Sheet1!$A$1:$A$6</c:f>
              <c:strCache>
                <c:ptCount val="5"/>
                <c:pt idx="0">
                  <c:v>plotseling overleden</c:v>
                </c:pt>
                <c:pt idx="1">
                  <c:v>geen morfine</c:v>
                </c:pt>
                <c:pt idx="2">
                  <c:v>morfine</c:v>
                </c:pt>
                <c:pt idx="3">
                  <c:v>palliatieve sedatie</c:v>
                </c:pt>
                <c:pt idx="4">
                  <c:v>euthanasie</c:v>
                </c:pt>
              </c:strCache>
            </c:strRef>
          </c:cat>
          <c:val>
            <c:numRef>
              <c:f>Sheet1!$B$1:$B$6</c:f>
              <c:numCache>
                <c:formatCode>General</c:formatCode>
                <c:ptCount val="6"/>
                <c:pt idx="0">
                  <c:v>20</c:v>
                </c:pt>
                <c:pt idx="1">
                  <c:v>20</c:v>
                </c:pt>
                <c:pt idx="2">
                  <c:v>44</c:v>
                </c:pt>
                <c:pt idx="3">
                  <c:v>10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5F6-442F-A280-C5673891F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3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1000"/>
      </a:pPr>
      <a:endParaRPr lang="nl-N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47146090474414"/>
          <c:y val="2.9850746268656716E-2"/>
          <c:w val="0.68453388574020424"/>
          <c:h val="0.7854002713704206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het verwachte verloop van palliatieve sedatie</c:v>
                </c:pt>
                <c:pt idx="1">
                  <c:v>het verschil met euthanasie</c:v>
                </c:pt>
                <c:pt idx="2">
                  <c:v>de voorwaarden van palliatieve sedatie</c:v>
                </c:pt>
                <c:pt idx="3">
                  <c:v>de mogelijke complicaties</c:v>
                </c:pt>
                <c:pt idx="4">
                  <c:v>de mogelijkheid van gesprekken met andere zorgverleners
(zoals geestelijk verzorger)</c:v>
                </c:pt>
                <c:pt idx="5">
                  <c:v>mogelijke opname in het hospice of ziekenhuis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0.87</c:v>
                </c:pt>
                <c:pt idx="1">
                  <c:v>0.72</c:v>
                </c:pt>
                <c:pt idx="2">
                  <c:v>0.72</c:v>
                </c:pt>
                <c:pt idx="3">
                  <c:v>0.55000000000000004</c:v>
                </c:pt>
                <c:pt idx="4">
                  <c:v>0.48</c:v>
                </c:pt>
                <c:pt idx="5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35-40F9-8ED0-CB6DDCEB4A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nee, had ik wel graag willen ontvangen</c:v>
                </c:pt>
              </c:strCache>
            </c:strRef>
          </c:tx>
          <c:spPr>
            <a:solidFill>
              <a:srgbClr val="EC6533"/>
            </a:solidFill>
            <a:ln>
              <a:solidFill>
                <a:srgbClr val="EC6533"/>
              </a:solidFill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het verwachte verloop van palliatieve sedatie</c:v>
                </c:pt>
                <c:pt idx="1">
                  <c:v>het verschil met euthanasie</c:v>
                </c:pt>
                <c:pt idx="2">
                  <c:v>de voorwaarden van palliatieve sedatie</c:v>
                </c:pt>
                <c:pt idx="3">
                  <c:v>de mogelijke complicaties</c:v>
                </c:pt>
                <c:pt idx="4">
                  <c:v>de mogelijkheid van gesprekken met andere zorgverleners
(zoals geestelijk verzorger)</c:v>
                </c:pt>
                <c:pt idx="5">
                  <c:v>mogelijke opname in het hospice of ziekenhuis</c:v>
                </c:pt>
              </c:strCache>
            </c:strRef>
          </c:cat>
          <c:val>
            <c:numRef>
              <c:f>Sheet1!$C$2:$C$7</c:f>
              <c:numCache>
                <c:formatCode>0.00%</c:formatCode>
                <c:ptCount val="6"/>
                <c:pt idx="0">
                  <c:v>6.0000000000000053E-2</c:v>
                </c:pt>
                <c:pt idx="1">
                  <c:v>5.0000000000000044E-2</c:v>
                </c:pt>
                <c:pt idx="2">
                  <c:v>7.0000000000000062E-2</c:v>
                </c:pt>
                <c:pt idx="3">
                  <c:v>0.19999999999999996</c:v>
                </c:pt>
                <c:pt idx="4">
                  <c:v>8.9999999999999969E-2</c:v>
                </c:pt>
                <c:pt idx="5">
                  <c:v>4.9999999999999989E-2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35-40F9-8ED0-CB6DDCEB4A1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nee, had ik ook geen behoefte aan</c:v>
                </c:pt>
              </c:strCache>
            </c:strRef>
          </c:tx>
          <c:spPr>
            <a:solidFill>
              <a:srgbClr val="5D5C56"/>
            </a:solidFill>
            <a:ln>
              <a:solidFill>
                <a:srgbClr val="5D5C56"/>
              </a:solidFill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het verwachte verloop van palliatieve sedatie</c:v>
                </c:pt>
                <c:pt idx="1">
                  <c:v>het verschil met euthanasie</c:v>
                </c:pt>
                <c:pt idx="2">
                  <c:v>de voorwaarden van palliatieve sedatie</c:v>
                </c:pt>
                <c:pt idx="3">
                  <c:v>de mogelijke complicaties</c:v>
                </c:pt>
                <c:pt idx="4">
                  <c:v>de mogelijkheid van gesprekken met andere zorgverleners
(zoals geestelijk verzorger)</c:v>
                </c:pt>
                <c:pt idx="5">
                  <c:v>mogelijke opname in het hospice of ziekenhuis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6.9999999999999951E-2</c:v>
                </c:pt>
                <c:pt idx="1">
                  <c:v>0.22999999999999998</c:v>
                </c:pt>
                <c:pt idx="2">
                  <c:v>0.20999999999999996</c:v>
                </c:pt>
                <c:pt idx="3">
                  <c:v>0.25</c:v>
                </c:pt>
                <c:pt idx="4">
                  <c:v>0.43000000000000005</c:v>
                </c:pt>
                <c:pt idx="5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535-40F9-8ED0-CB6DDCEB4A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137377727"/>
        <c:axId val="1137376479"/>
      </c:barChart>
      <c:catAx>
        <c:axId val="11373777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137376479"/>
        <c:crosses val="autoZero"/>
        <c:auto val="1"/>
        <c:lblAlgn val="ctr"/>
        <c:lblOffset val="100"/>
        <c:noMultiLvlLbl val="0"/>
      </c:catAx>
      <c:valAx>
        <c:axId val="1137376479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137377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nl-N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8605830164766"/>
          <c:y val="2.9850746268656716E-2"/>
          <c:w val="0.80940011776094523"/>
          <c:h val="0.7854002713704206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(te)kort</c:v>
                </c:pt>
              </c:strCache>
            </c:strRef>
          </c:tx>
          <c:spPr>
            <a:solidFill>
              <a:srgbClr val="F18A55"/>
            </a:solidFill>
            <a:ln>
              <a:solidFill>
                <a:srgbClr val="F18A55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langer dan 6 dagen</c:v>
                </c:pt>
                <c:pt idx="1">
                  <c:v>4 tot 6 dagen</c:v>
                </c:pt>
                <c:pt idx="2">
                  <c:v>1 tot 3 dagen</c:v>
                </c:pt>
                <c:pt idx="3">
                  <c:v>korter dan 1 dag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0.01</c:v>
                </c:pt>
                <c:pt idx="1">
                  <c:v>0.03</c:v>
                </c:pt>
                <c:pt idx="2">
                  <c:v>0.05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35-40F9-8ED0-CB6DDCEB4A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goed</c:v>
                </c:pt>
              </c:strCache>
            </c:strRef>
          </c:tx>
          <c:spPr>
            <a:solidFill>
              <a:srgbClr val="8EB2AA"/>
            </a:solidFill>
            <a:ln>
              <a:solidFill>
                <a:srgbClr val="8EB2AA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langer dan 6 dagen</c:v>
                </c:pt>
                <c:pt idx="1">
                  <c:v>4 tot 6 dagen</c:v>
                </c:pt>
                <c:pt idx="2">
                  <c:v>1 tot 3 dagen</c:v>
                </c:pt>
                <c:pt idx="3">
                  <c:v>korter dan 1 dag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0.54999999999999993</c:v>
                </c:pt>
                <c:pt idx="2">
                  <c:v>0.67999999999999994</c:v>
                </c:pt>
                <c:pt idx="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35-40F9-8ED0-CB6DDCEB4A1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(te)lang</c:v>
                </c:pt>
              </c:strCache>
            </c:strRef>
          </c:tx>
          <c:spPr>
            <a:solidFill>
              <a:srgbClr val="EC6533"/>
            </a:solidFill>
            <a:ln>
              <a:solidFill>
                <a:srgbClr val="EC6533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langer dan 6 dagen</c:v>
                </c:pt>
                <c:pt idx="1">
                  <c:v>4 tot 6 dagen</c:v>
                </c:pt>
                <c:pt idx="2">
                  <c:v>1 tot 3 dagen</c:v>
                </c:pt>
                <c:pt idx="3">
                  <c:v>korter dan 1 dag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0.37</c:v>
                </c:pt>
                <c:pt idx="2">
                  <c:v>0.22000000000000003</c:v>
                </c:pt>
                <c:pt idx="3">
                  <c:v>7.9999999999999905E-2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535-40F9-8ED0-CB6DDCEB4A1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weet ik niet</c:v>
                </c:pt>
              </c:strCache>
            </c:strRef>
          </c:tx>
          <c:spPr>
            <a:solidFill>
              <a:srgbClr val="5D5C56"/>
            </a:solidFill>
            <a:ln>
              <a:solidFill>
                <a:srgbClr val="5D5C56"/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langer dan 6 dagen</c:v>
                </c:pt>
                <c:pt idx="1">
                  <c:v>4 tot 6 dagen</c:v>
                </c:pt>
                <c:pt idx="2">
                  <c:v>1 tot 3 dagen</c:v>
                </c:pt>
                <c:pt idx="3">
                  <c:v>korter dan 1 dag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0.14999999999999997</c:v>
                </c:pt>
                <c:pt idx="1">
                  <c:v>5.0000000000000072E-2</c:v>
                </c:pt>
                <c:pt idx="2">
                  <c:v>5.0000000000000086E-2</c:v>
                </c:pt>
                <c:pt idx="3">
                  <c:v>5.00000000000001E-2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72-45BB-803A-9397C90F24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137377727"/>
        <c:axId val="1137376479"/>
      </c:barChart>
      <c:catAx>
        <c:axId val="11373777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137376479"/>
        <c:crosses val="autoZero"/>
        <c:auto val="1"/>
        <c:lblAlgn val="ctr"/>
        <c:lblOffset val="100"/>
        <c:noMultiLvlLbl val="0"/>
      </c:catAx>
      <c:valAx>
        <c:axId val="1137376479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137377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Sheet1!$C$5</c:f>
              <c:strCache>
                <c:ptCount val="1"/>
                <c:pt idx="0">
                  <c:v>Apnoe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Sheet1!$D$4:$L$4</c:f>
              <c:numCache>
                <c:formatCode>General</c:formatCode>
                <c:ptCount val="9"/>
                <c:pt idx="0">
                  <c:v>-8</c:v>
                </c:pt>
                <c:pt idx="1">
                  <c:v>-7</c:v>
                </c:pt>
                <c:pt idx="2">
                  <c:v>-6</c:v>
                </c:pt>
                <c:pt idx="3">
                  <c:v>-5</c:v>
                </c:pt>
                <c:pt idx="4">
                  <c:v>-4</c:v>
                </c:pt>
                <c:pt idx="5">
                  <c:v>-3</c:v>
                </c:pt>
                <c:pt idx="6">
                  <c:v>-2</c:v>
                </c:pt>
                <c:pt idx="7">
                  <c:v>-1</c:v>
                </c:pt>
                <c:pt idx="8">
                  <c:v>0</c:v>
                </c:pt>
              </c:numCache>
            </c:numRef>
          </c:cat>
          <c:val>
            <c:numRef>
              <c:f>Sheet1!$D$5:$L$5</c:f>
              <c:numCache>
                <c:formatCode>General</c:formatCode>
                <c:ptCount val="9"/>
                <c:pt idx="0">
                  <c:v>0.1</c:v>
                </c:pt>
                <c:pt idx="1">
                  <c:v>1.6</c:v>
                </c:pt>
                <c:pt idx="2">
                  <c:v>2.5</c:v>
                </c:pt>
                <c:pt idx="3">
                  <c:v>2.6</c:v>
                </c:pt>
                <c:pt idx="4">
                  <c:v>3.5</c:v>
                </c:pt>
                <c:pt idx="5">
                  <c:v>6</c:v>
                </c:pt>
                <c:pt idx="6">
                  <c:v>10.5</c:v>
                </c:pt>
                <c:pt idx="7">
                  <c:v>17.8</c:v>
                </c:pt>
                <c:pt idx="8">
                  <c:v>29.5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E0-445C-A9B1-5F9CEDF2B2B6}"/>
            </c:ext>
          </c:extLst>
        </c:ser>
        <c:ser>
          <c:idx val="2"/>
          <c:order val="2"/>
          <c:tx>
            <c:strRef>
              <c:f>Sheet1!$C$6</c:f>
              <c:strCache>
                <c:ptCount val="1"/>
                <c:pt idx="0">
                  <c:v>Reutelen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Sheet1!$D$4:$L$4</c:f>
              <c:numCache>
                <c:formatCode>General</c:formatCode>
                <c:ptCount val="9"/>
                <c:pt idx="0">
                  <c:v>-8</c:v>
                </c:pt>
                <c:pt idx="1">
                  <c:v>-7</c:v>
                </c:pt>
                <c:pt idx="2">
                  <c:v>-6</c:v>
                </c:pt>
                <c:pt idx="3">
                  <c:v>-5</c:v>
                </c:pt>
                <c:pt idx="4">
                  <c:v>-4</c:v>
                </c:pt>
                <c:pt idx="5">
                  <c:v>-3</c:v>
                </c:pt>
                <c:pt idx="6">
                  <c:v>-2</c:v>
                </c:pt>
                <c:pt idx="7">
                  <c:v>-1</c:v>
                </c:pt>
                <c:pt idx="8">
                  <c:v>0</c:v>
                </c:pt>
              </c:numCache>
            </c:numRef>
          </c:cat>
          <c:val>
            <c:numRef>
              <c:f>Sheet1!$D$6:$L$6</c:f>
              <c:numCache>
                <c:formatCode>General</c:formatCode>
                <c:ptCount val="9"/>
                <c:pt idx="0">
                  <c:v>0.9</c:v>
                </c:pt>
                <c:pt idx="1">
                  <c:v>1.3</c:v>
                </c:pt>
                <c:pt idx="2">
                  <c:v>1.9</c:v>
                </c:pt>
                <c:pt idx="3">
                  <c:v>3.5</c:v>
                </c:pt>
                <c:pt idx="4">
                  <c:v>5.0999999999999996</c:v>
                </c:pt>
                <c:pt idx="5">
                  <c:v>9.1</c:v>
                </c:pt>
                <c:pt idx="6">
                  <c:v>15.2</c:v>
                </c:pt>
                <c:pt idx="7">
                  <c:v>29.1</c:v>
                </c:pt>
                <c:pt idx="8">
                  <c:v>47.6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2E0-445C-A9B1-5F9CEDF2B2B6}"/>
            </c:ext>
          </c:extLst>
        </c:ser>
        <c:ser>
          <c:idx val="3"/>
          <c:order val="3"/>
          <c:tx>
            <c:strRef>
              <c:f>Sheet1!$C$7</c:f>
              <c:strCache>
                <c:ptCount val="1"/>
                <c:pt idx="0">
                  <c:v>Anurie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Sheet1!$D$4:$L$4</c:f>
              <c:numCache>
                <c:formatCode>General</c:formatCode>
                <c:ptCount val="9"/>
                <c:pt idx="0">
                  <c:v>-8</c:v>
                </c:pt>
                <c:pt idx="1">
                  <c:v>-7</c:v>
                </c:pt>
                <c:pt idx="2">
                  <c:v>-6</c:v>
                </c:pt>
                <c:pt idx="3">
                  <c:v>-5</c:v>
                </c:pt>
                <c:pt idx="4">
                  <c:v>-4</c:v>
                </c:pt>
                <c:pt idx="5">
                  <c:v>-3</c:v>
                </c:pt>
                <c:pt idx="6">
                  <c:v>-2</c:v>
                </c:pt>
                <c:pt idx="7">
                  <c:v>-1</c:v>
                </c:pt>
                <c:pt idx="8">
                  <c:v>0</c:v>
                </c:pt>
              </c:numCache>
            </c:numRef>
          </c:cat>
          <c:val>
            <c:numRef>
              <c:f>Sheet1!$D$7:$L$7</c:f>
              <c:numCache>
                <c:formatCode>General</c:formatCode>
                <c:ptCount val="9"/>
                <c:pt idx="0">
                  <c:v>2.2999999999999998</c:v>
                </c:pt>
                <c:pt idx="1">
                  <c:v>2.2000000000000002</c:v>
                </c:pt>
                <c:pt idx="2">
                  <c:v>3.2</c:v>
                </c:pt>
                <c:pt idx="3">
                  <c:v>3.6</c:v>
                </c:pt>
                <c:pt idx="4">
                  <c:v>4.5</c:v>
                </c:pt>
                <c:pt idx="5">
                  <c:v>7.3</c:v>
                </c:pt>
                <c:pt idx="6">
                  <c:v>14.2</c:v>
                </c:pt>
                <c:pt idx="7">
                  <c:v>31.1</c:v>
                </c:pt>
                <c:pt idx="8">
                  <c:v>47.3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E0-445C-A9B1-5F9CEDF2B2B6}"/>
            </c:ext>
          </c:extLst>
        </c:ser>
        <c:ser>
          <c:idx val="4"/>
          <c:order val="4"/>
          <c:tx>
            <c:strRef>
              <c:f>Sheet1!$C$8</c:f>
              <c:strCache>
                <c:ptCount val="1"/>
                <c:pt idx="0">
                  <c:v>Somnolentie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Sheet1!$D$4:$L$4</c:f>
              <c:numCache>
                <c:formatCode>General</c:formatCode>
                <c:ptCount val="9"/>
                <c:pt idx="0">
                  <c:v>-8</c:v>
                </c:pt>
                <c:pt idx="1">
                  <c:v>-7</c:v>
                </c:pt>
                <c:pt idx="2">
                  <c:v>-6</c:v>
                </c:pt>
                <c:pt idx="3">
                  <c:v>-5</c:v>
                </c:pt>
                <c:pt idx="4">
                  <c:v>-4</c:v>
                </c:pt>
                <c:pt idx="5">
                  <c:v>-3</c:v>
                </c:pt>
                <c:pt idx="6">
                  <c:v>-2</c:v>
                </c:pt>
                <c:pt idx="7">
                  <c:v>-1</c:v>
                </c:pt>
                <c:pt idx="8">
                  <c:v>0</c:v>
                </c:pt>
              </c:numCache>
            </c:numRef>
          </c:cat>
          <c:val>
            <c:numRef>
              <c:f>Sheet1!$D$8:$L$8</c:f>
              <c:numCache>
                <c:formatCode>General</c:formatCode>
                <c:ptCount val="9"/>
                <c:pt idx="0">
                  <c:v>5.7</c:v>
                </c:pt>
                <c:pt idx="1">
                  <c:v>7.3</c:v>
                </c:pt>
                <c:pt idx="2">
                  <c:v>9.3000000000000007</c:v>
                </c:pt>
                <c:pt idx="3">
                  <c:v>12.7</c:v>
                </c:pt>
                <c:pt idx="4">
                  <c:v>17.399999999999999</c:v>
                </c:pt>
                <c:pt idx="5">
                  <c:v>23.9</c:v>
                </c:pt>
                <c:pt idx="6">
                  <c:v>36.200000000000003</c:v>
                </c:pt>
                <c:pt idx="7">
                  <c:v>57.2</c:v>
                </c:pt>
                <c:pt idx="8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2E0-445C-A9B1-5F9CEDF2B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185792"/>
        <c:axId val="1280526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Sheet1!$C$4</c15:sqref>
                        </c15:formulaRef>
                      </c:ext>
                    </c:extLst>
                    <c:strCache>
                      <c:ptCount val="1"/>
                      <c:pt idx="0">
                        <c:v>Dag(en) voor overlijden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Sheet1!$D$4:$L$4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-8</c:v>
                      </c:pt>
                      <c:pt idx="1">
                        <c:v>-7</c:v>
                      </c:pt>
                      <c:pt idx="2">
                        <c:v>-6</c:v>
                      </c:pt>
                      <c:pt idx="3">
                        <c:v>-5</c:v>
                      </c:pt>
                      <c:pt idx="4">
                        <c:v>-4</c:v>
                      </c:pt>
                      <c:pt idx="5">
                        <c:v>-3</c:v>
                      </c:pt>
                      <c:pt idx="6">
                        <c:v>-2</c:v>
                      </c:pt>
                      <c:pt idx="7">
                        <c:v>-1</c:v>
                      </c:pt>
                      <c:pt idx="8">
                        <c:v>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Sheet1!$D$4:$L$4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-8</c:v>
                      </c:pt>
                      <c:pt idx="1">
                        <c:v>-7</c:v>
                      </c:pt>
                      <c:pt idx="2">
                        <c:v>-6</c:v>
                      </c:pt>
                      <c:pt idx="3">
                        <c:v>-5</c:v>
                      </c:pt>
                      <c:pt idx="4">
                        <c:v>-4</c:v>
                      </c:pt>
                      <c:pt idx="5">
                        <c:v>-3</c:v>
                      </c:pt>
                      <c:pt idx="6">
                        <c:v>-2</c:v>
                      </c:pt>
                      <c:pt idx="7">
                        <c:v>-1</c:v>
                      </c:pt>
                      <c:pt idx="8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12E0-445C-A9B1-5F9CEDF2B2B6}"/>
                  </c:ext>
                </c:extLst>
              </c15:ser>
            </c15:filteredBarSeries>
          </c:ext>
        </c:extLst>
      </c:barChart>
      <c:catAx>
        <c:axId val="1781857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/>
                  <a:t>Dag(</a:t>
                </a:r>
                <a:r>
                  <a:rPr lang="en-US" sz="1400" b="1" dirty="0" err="1"/>
                  <a:t>en</a:t>
                </a:r>
                <a:r>
                  <a:rPr lang="en-US" sz="1400" b="1" dirty="0"/>
                  <a:t>) </a:t>
                </a:r>
                <a:r>
                  <a:rPr lang="en-US" sz="1400" b="1" dirty="0" err="1"/>
                  <a:t>voor</a:t>
                </a:r>
                <a:r>
                  <a:rPr lang="en-US" sz="1400" b="1" dirty="0"/>
                  <a:t> </a:t>
                </a:r>
                <a:r>
                  <a:rPr lang="en-US" sz="1400" b="1" dirty="0" err="1"/>
                  <a:t>overlijden</a:t>
                </a:r>
                <a:endParaRPr lang="en-US" sz="14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28052656"/>
        <c:crosses val="autoZero"/>
        <c:auto val="1"/>
        <c:lblAlgn val="ctr"/>
        <c:lblOffset val="100"/>
        <c:noMultiLvlLbl val="0"/>
      </c:catAx>
      <c:valAx>
        <c:axId val="12805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20000"/>
                  <a:lumOff val="8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(% </a:t>
                </a:r>
                <a:r>
                  <a:rPr lang="en-US" dirty="0" err="1"/>
                  <a:t>patiënten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>
            <a:solidFill>
              <a:schemeClr val="accent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7818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2177777777777781"/>
          <c:h val="0.856243938096768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chemeClr val="accent1"/>
            </a:solidFill>
            <a:ln w="0">
              <a:noFill/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E1E49F3-5C4C-46D4-B8DA-3D599E4E3F64}" type="CELLRANGE">
                      <a:rPr lang="nl-NL"/>
                      <a:pPr/>
                      <a:t>[CELLRANGE]</a:t>
                    </a:fld>
                    <a:endParaRPr lang="nl-NL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1056-4A1B-A770-97447CA8576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7A020F50-F6C7-4D31-B857-4C3D32AF470B}" type="CELLRANGE">
                      <a:rPr lang="nl-NL"/>
                      <a:pPr/>
                      <a:t>[CELLRANGE]</a:t>
                    </a:fld>
                    <a:endParaRPr lang="nl-NL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1056-4A1B-A770-97447CA8576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 sz="1200" b="1"/>
                    </a:pPr>
                    <a:fld id="{272B25C1-8BD6-402D-AB0A-CFE8D53A9277}" type="CELLRANGE">
                      <a:rPr lang="nl-NL"/>
                      <a:pPr>
                        <a:defRPr sz="1200" b="1"/>
                      </a:pPr>
                      <a:t>[CELLRANGE]</a:t>
                    </a:fld>
                    <a:endParaRPr lang="nl-NL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separator>;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1056-4A1B-A770-97447CA857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nl-NL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2005</c:v>
                </c:pt>
                <c:pt idx="1">
                  <c:v>2010</c:v>
                </c:pt>
                <c:pt idx="2">
                  <c:v>2015</c:v>
                </c:pt>
              </c:numCache>
            </c:numRef>
          </c:cat>
          <c:val>
            <c:numRef>
              <c:f>Sheet1!$B$2:$B$4</c:f>
              <c:numCache>
                <c:formatCode>0%</c:formatCode>
                <c:ptCount val="3"/>
                <c:pt idx="0">
                  <c:v>0.08</c:v>
                </c:pt>
                <c:pt idx="1">
                  <c:v>0.12</c:v>
                </c:pt>
                <c:pt idx="2">
                  <c:v>0.18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Sheet1!$B$2:$B$4</c15:f>
                <c15:dlblRangeCache>
                  <c:ptCount val="3"/>
                  <c:pt idx="0">
                    <c:v>8%</c:v>
                  </c:pt>
                  <c:pt idx="1">
                    <c:v>12%</c:v>
                  </c:pt>
                  <c:pt idx="2">
                    <c:v>18%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1056-4A1B-A770-97447CA857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302993"/>
        <c:axId val="29038852"/>
      </c:barChart>
      <c:catAx>
        <c:axId val="8230299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350">
            <a:solidFill>
              <a:schemeClr val="accent5"/>
            </a:solidFill>
            <a:round/>
          </a:ln>
        </c:spPr>
        <c:crossAx val="29038852"/>
        <c:crosses val="autoZero"/>
        <c:auto val="1"/>
        <c:lblAlgn val="ctr"/>
        <c:lblOffset val="100"/>
        <c:noMultiLvlLbl val="0"/>
      </c:catAx>
      <c:valAx>
        <c:axId val="29038852"/>
        <c:scaling>
          <c:orientation val="minMax"/>
        </c:scaling>
        <c:delete val="1"/>
        <c:axPos val="l"/>
        <c:numFmt formatCode="0%" sourceLinked="0"/>
        <c:majorTickMark val="in"/>
        <c:minorTickMark val="none"/>
        <c:tickLblPos val="nextTo"/>
        <c:crossAx val="82302993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sz="1000" b="0">
          <a:solidFill>
            <a:srgbClr val="484240"/>
          </a:solidFill>
        </a:defRPr>
      </a:pPr>
      <a:endParaRPr lang="nl-N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specialist ouderengeneeskunde</c:v>
                </c:pt>
                <c:pt idx="1">
                  <c:v>medisch specialist</c:v>
                </c:pt>
                <c:pt idx="2">
                  <c:v>huisarts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0.21</c:v>
                </c:pt>
                <c:pt idx="1">
                  <c:v>0.24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12-4256-8110-A1E11C9172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37377727"/>
        <c:axId val="1137376479"/>
      </c:barChart>
      <c:catAx>
        <c:axId val="11373777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137376479"/>
        <c:crosses val="autoZero"/>
        <c:auto val="1"/>
        <c:lblAlgn val="ctr"/>
        <c:lblOffset val="100"/>
        <c:noMultiLvlLbl val="0"/>
      </c:catAx>
      <c:valAx>
        <c:axId val="1137376479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1137377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hart en vaat</c:v>
                </c:pt>
                <c:pt idx="1">
                  <c:v>overige</c:v>
                </c:pt>
                <c:pt idx="2">
                  <c:v>kanker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0.11</c:v>
                </c:pt>
                <c:pt idx="1">
                  <c:v>0.42</c:v>
                </c:pt>
                <c:pt idx="2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12-4256-8110-A1E11C9172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37377727"/>
        <c:axId val="1137376479"/>
      </c:barChart>
      <c:catAx>
        <c:axId val="11373777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137376479"/>
        <c:crosses val="autoZero"/>
        <c:auto val="1"/>
        <c:lblAlgn val="ctr"/>
        <c:lblOffset val="100"/>
        <c:noMultiLvlLbl val="0"/>
      </c:catAx>
      <c:valAx>
        <c:axId val="1137376479"/>
        <c:scaling>
          <c:orientation val="minMax"/>
        </c:scaling>
        <c:delete val="1"/>
        <c:axPos val="b"/>
        <c:numFmt formatCode="0" sourceLinked="1"/>
        <c:majorTickMark val="out"/>
        <c:minorTickMark val="none"/>
        <c:tickLblPos val="nextTo"/>
        <c:crossAx val="1137377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11111111111111E-2"/>
          <c:y val="3.9734797955520922E-2"/>
          <c:w val="0.92177777777777781"/>
          <c:h val="0.856243938096768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chemeClr val="accent1"/>
            </a:solidFill>
            <a:ln w="0">
              <a:noFill/>
            </a:ln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11000</c:v>
                </c:pt>
                <c:pt idx="1">
                  <c:v>12000</c:v>
                </c:pt>
                <c:pt idx="2">
                  <c:v>13500</c:v>
                </c:pt>
                <c:pt idx="3">
                  <c:v>15000</c:v>
                </c:pt>
                <c:pt idx="4">
                  <c:v>17500</c:v>
                </c:pt>
                <c:pt idx="5">
                  <c:v>20000</c:v>
                </c:pt>
                <c:pt idx="6">
                  <c:v>22000</c:v>
                </c:pt>
                <c:pt idx="7">
                  <c:v>24000</c:v>
                </c:pt>
                <c:pt idx="8">
                  <c:v>29000</c:v>
                </c:pt>
                <c:pt idx="9">
                  <c:v>32500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1B4-486F-86A9-718CBFA0EE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302993"/>
        <c:axId val="29038852"/>
      </c:barChart>
      <c:catAx>
        <c:axId val="8230299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350">
            <a:solidFill>
              <a:schemeClr val="accent5"/>
            </a:solidFill>
            <a:round/>
          </a:ln>
        </c:spPr>
        <c:crossAx val="29038852"/>
        <c:crosses val="autoZero"/>
        <c:auto val="1"/>
        <c:lblAlgn val="ctr"/>
        <c:lblOffset val="100"/>
        <c:noMultiLvlLbl val="0"/>
      </c:catAx>
      <c:valAx>
        <c:axId val="29038852"/>
        <c:scaling>
          <c:orientation val="minMax"/>
        </c:scaling>
        <c:delete val="0"/>
        <c:axPos val="l"/>
        <c:majorGridlines>
          <c:spPr>
            <a:ln>
              <a:solidFill>
                <a:schemeClr val="accent5">
                  <a:lumMod val="20000"/>
                  <a:lumOff val="80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crossAx val="82302993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sz="1000" b="0">
          <a:solidFill>
            <a:srgbClr val="484240"/>
          </a:solidFill>
        </a:defRPr>
      </a:pPr>
      <a:endParaRPr lang="nl-N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11111111111111E-2"/>
          <c:y val="3.9734797955520922E-2"/>
          <c:w val="0.92177777777777781"/>
          <c:h val="0.856243938096768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5D5C56"/>
            </a:solidFill>
            <a:ln w="0">
              <a:noFill/>
            </a:ln>
          </c:spPr>
          <c:invertIfNegative val="0"/>
          <c:dLbls>
            <c:dLbl>
              <c:idx val="1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nl-N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B00-464C-BA87-4DD4F88C0FE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2010</c:v>
                </c:pt>
                <c:pt idx="1">
                  <c:v>2016</c:v>
                </c:pt>
              </c:numCache>
            </c:numRef>
          </c:cat>
          <c:val>
            <c:numRef>
              <c:f>Sheet1!$B$2:$B$3</c:f>
              <c:numCache>
                <c:formatCode>0</c:formatCode>
                <c:ptCount val="2"/>
                <c:pt idx="0">
                  <c:v>0.11</c:v>
                </c:pt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00-464C-BA87-4DD4F88C0F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302993"/>
        <c:axId val="29038852"/>
      </c:barChart>
      <c:catAx>
        <c:axId val="8230299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350">
            <a:solidFill>
              <a:schemeClr val="accent5"/>
            </a:solidFill>
            <a:round/>
          </a:ln>
        </c:spPr>
        <c:crossAx val="29038852"/>
        <c:crosses val="autoZero"/>
        <c:auto val="1"/>
        <c:lblAlgn val="ctr"/>
        <c:lblOffset val="100"/>
        <c:noMultiLvlLbl val="0"/>
      </c:catAx>
      <c:valAx>
        <c:axId val="29038852"/>
        <c:scaling>
          <c:orientation val="minMax"/>
        </c:scaling>
        <c:delete val="1"/>
        <c:axPos val="l"/>
        <c:numFmt formatCode="#,##0" sourceLinked="0"/>
        <c:majorTickMark val="out"/>
        <c:minorTickMark val="none"/>
        <c:tickLblPos val="nextTo"/>
        <c:crossAx val="82302993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sz="1000" b="0">
          <a:solidFill>
            <a:srgbClr val="484240"/>
          </a:solidFill>
        </a:defRPr>
      </a:pPr>
      <a:endParaRPr lang="nl-N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braken</c:v>
                </c:pt>
                <c:pt idx="1">
                  <c:v>delier</c:v>
                </c:pt>
                <c:pt idx="2">
                  <c:v>angst</c:v>
                </c:pt>
                <c:pt idx="3">
                  <c:v>uitputting</c:v>
                </c:pt>
                <c:pt idx="4">
                  <c:v>pijn</c:v>
                </c:pt>
                <c:pt idx="5">
                  <c:v>dyspnoe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</c:v>
                </c:pt>
                <c:pt idx="1">
                  <c:v>0.21</c:v>
                </c:pt>
                <c:pt idx="2">
                  <c:v>0.46</c:v>
                </c:pt>
                <c:pt idx="3">
                  <c:v>0.56000000000000005</c:v>
                </c:pt>
                <c:pt idx="4">
                  <c:v>0.56000000000000005</c:v>
                </c:pt>
                <c:pt idx="5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98-4C11-974F-99123373D3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37377727"/>
        <c:axId val="1137376479"/>
      </c:barChart>
      <c:catAx>
        <c:axId val="113737772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137376479"/>
        <c:crosses val="autoZero"/>
        <c:auto val="1"/>
        <c:lblAlgn val="ctr"/>
        <c:lblOffset val="100"/>
        <c:noMultiLvlLbl val="0"/>
      </c:catAx>
      <c:valAx>
        <c:axId val="1137376479"/>
        <c:scaling>
          <c:orientation val="minMax"/>
          <c:max val="0.60000000000000009"/>
        </c:scaling>
        <c:delete val="1"/>
        <c:axPos val="b"/>
        <c:numFmt formatCode="0%" sourceLinked="1"/>
        <c:majorTickMark val="out"/>
        <c:minorTickMark val="none"/>
        <c:tickLblPos val="nextTo"/>
        <c:crossAx val="1137377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nl-N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11111111111111E-2"/>
          <c:y val="3.9734797955520922E-2"/>
          <c:w val="0.92177777777777781"/>
          <c:h val="0.856243938096768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5D5C56"/>
            </a:solidFill>
            <a:ln w="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0">
                <a:noFill/>
              </a:ln>
            </c:spPr>
            <c:extLst>
              <c:ext xmlns:c16="http://schemas.microsoft.com/office/drawing/2014/chart" uri="{C3380CC4-5D6E-409C-BE32-E72D297353CC}">
                <c16:uniqueId val="{00000001-AB8B-4169-AAC5-B70B98299B9F}"/>
              </c:ext>
            </c:extLst>
          </c:dPt>
          <c:cat>
            <c:strRef>
              <c:f>Sheet1!$A$2:$A$3</c:f>
              <c:strCache>
                <c:ptCount val="2"/>
                <c:pt idx="0">
                  <c:v>Besproken met patiënt</c:v>
                </c:pt>
                <c:pt idx="1">
                  <c:v>Op verzoek van patiënt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58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8B-4169-AAC5-B70B98299B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82302993"/>
        <c:axId val="29038852"/>
      </c:barChart>
      <c:catAx>
        <c:axId val="82302993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6350">
            <a:solidFill>
              <a:schemeClr val="accent5"/>
            </a:solidFill>
            <a:round/>
          </a:ln>
        </c:spPr>
        <c:crossAx val="29038852"/>
        <c:crosses val="autoZero"/>
        <c:auto val="1"/>
        <c:lblAlgn val="ctr"/>
        <c:lblOffset val="100"/>
        <c:noMultiLvlLbl val="0"/>
      </c:catAx>
      <c:valAx>
        <c:axId val="29038852"/>
        <c:scaling>
          <c:orientation val="minMax"/>
        </c:scaling>
        <c:delete val="0"/>
        <c:axPos val="l"/>
        <c:majorGridlines>
          <c:spPr>
            <a:ln>
              <a:solidFill>
                <a:schemeClr val="accent5">
                  <a:lumMod val="20000"/>
                  <a:lumOff val="80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crossAx val="82302993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sz="1000" b="0">
          <a:solidFill>
            <a:srgbClr val="484240"/>
          </a:solidFill>
        </a:defRPr>
      </a:pPr>
      <a:endParaRPr lang="nl-N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6A656-CCDA-4C73-80F4-3E7432AFC3FE}" type="datetimeFigureOut">
              <a:rPr lang="nl-NL" smtClean="0"/>
              <a:t>30-11-2023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46926-794E-4AB0-A544-EA61B395C3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8421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198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558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116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228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348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267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67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602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841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32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9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681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774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815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819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F8DA0-31EA-4C06-8257-5A9C414A3D0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902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nd.nl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nd.nl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nd.nl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arend.nl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986ED-6124-C3C2-BCED-6DFECE3CB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1CAB6E3-867A-8202-E7D6-EBCF52AED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F6FB00-C3CD-9B75-4155-9CF491809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90B9-A9B4-46DC-B2DD-E99B6F022F63}" type="datetimeFigureOut">
              <a:rPr lang="nl-NL" smtClean="0"/>
              <a:t>30-11-2023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E29634-B2F6-373A-1039-EE376F70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8E86F5-5213-F878-2BE7-EC148850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0E46-29E4-4446-8443-A55F236291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86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6DDF7-7B97-8D48-183C-E1D059C8A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BEBEB7A-AA92-FD89-0AB2-67D002D07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FF39D8-81E5-BAA9-7E1D-0327F0063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90B9-A9B4-46DC-B2DD-E99B6F022F63}" type="datetimeFigureOut">
              <a:rPr lang="nl-NL" smtClean="0"/>
              <a:t>30-11-2023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A5EC4B-721D-8FFA-A55E-C943DA17C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06F386-DA19-1208-ED23-CE896C4F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0E46-29E4-4446-8443-A55F236291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05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7296B34-1DBA-832F-8953-C33E974EB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FE6BE0A-D804-05DD-DDED-BAAF21040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D378FF-1CA4-AA5F-A22D-05538E8A8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90B9-A9B4-46DC-B2DD-E99B6F022F63}" type="datetimeFigureOut">
              <a:rPr lang="nl-NL" smtClean="0"/>
              <a:t>30-11-2023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834BDB-1CD1-427F-D129-4FB8A6901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42866C-A977-0A8F-71E7-0951164E9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0E46-29E4-4446-8443-A55F236291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7513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AD46D2-019B-4679-9C2A-63FB9DFBCC72}"/>
              </a:ext>
            </a:extLst>
          </p:cNvPr>
          <p:cNvSpPr/>
          <p:nvPr userDrawn="1"/>
        </p:nvSpPr>
        <p:spPr>
          <a:xfrm>
            <a:off x="0" y="0"/>
            <a:ext cx="12192000" cy="321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435EE05-F908-4FA3-AB0C-F46C982E76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76080" y="-7619"/>
            <a:ext cx="7915920" cy="4348798"/>
          </a:xfrm>
          <a:custGeom>
            <a:avLst/>
            <a:gdLst>
              <a:gd name="connsiteX0" fmla="*/ 0 w 8061960"/>
              <a:gd name="connsiteY0" fmla="*/ 0 h 4320000"/>
              <a:gd name="connsiteX1" fmla="*/ 8061960 w 8061960"/>
              <a:gd name="connsiteY1" fmla="*/ 0 h 4320000"/>
              <a:gd name="connsiteX2" fmla="*/ 8061960 w 8061960"/>
              <a:gd name="connsiteY2" fmla="*/ 4320000 h 4320000"/>
              <a:gd name="connsiteX3" fmla="*/ 0 w 8061960"/>
              <a:gd name="connsiteY3" fmla="*/ 4320000 h 4320000"/>
              <a:gd name="connsiteX4" fmla="*/ 0 w 8061960"/>
              <a:gd name="connsiteY4" fmla="*/ 0 h 4320000"/>
              <a:gd name="connsiteX0" fmla="*/ 929640 w 8061960"/>
              <a:gd name="connsiteY0" fmla="*/ 0 h 4327620"/>
              <a:gd name="connsiteX1" fmla="*/ 8061960 w 8061960"/>
              <a:gd name="connsiteY1" fmla="*/ 7620 h 4327620"/>
              <a:gd name="connsiteX2" fmla="*/ 8061960 w 8061960"/>
              <a:gd name="connsiteY2" fmla="*/ 4327620 h 4327620"/>
              <a:gd name="connsiteX3" fmla="*/ 0 w 8061960"/>
              <a:gd name="connsiteY3" fmla="*/ 4327620 h 4327620"/>
              <a:gd name="connsiteX4" fmla="*/ 929640 w 8061960"/>
              <a:gd name="connsiteY4" fmla="*/ 0 h 4327620"/>
              <a:gd name="connsiteX0" fmla="*/ 929640 w 8061960"/>
              <a:gd name="connsiteY0" fmla="*/ 0 h 4327620"/>
              <a:gd name="connsiteX1" fmla="*/ 8061960 w 8061960"/>
              <a:gd name="connsiteY1" fmla="*/ 7620 h 4327620"/>
              <a:gd name="connsiteX2" fmla="*/ 8061960 w 8061960"/>
              <a:gd name="connsiteY2" fmla="*/ 4327620 h 4327620"/>
              <a:gd name="connsiteX3" fmla="*/ 518160 w 8061960"/>
              <a:gd name="connsiteY3" fmla="*/ 4168140 h 4327620"/>
              <a:gd name="connsiteX4" fmla="*/ 0 w 8061960"/>
              <a:gd name="connsiteY4" fmla="*/ 4327620 h 4327620"/>
              <a:gd name="connsiteX5" fmla="*/ 929640 w 8061960"/>
              <a:gd name="connsiteY5" fmla="*/ 0 h 4327620"/>
              <a:gd name="connsiteX0" fmla="*/ 929640 w 8061960"/>
              <a:gd name="connsiteY0" fmla="*/ 0 h 4328160"/>
              <a:gd name="connsiteX1" fmla="*/ 8061960 w 8061960"/>
              <a:gd name="connsiteY1" fmla="*/ 7620 h 4328160"/>
              <a:gd name="connsiteX2" fmla="*/ 8061960 w 8061960"/>
              <a:gd name="connsiteY2" fmla="*/ 4327620 h 4328160"/>
              <a:gd name="connsiteX3" fmla="*/ 518160 w 8061960"/>
              <a:gd name="connsiteY3" fmla="*/ 4328160 h 4328160"/>
              <a:gd name="connsiteX4" fmla="*/ 0 w 8061960"/>
              <a:gd name="connsiteY4" fmla="*/ 4327620 h 4328160"/>
              <a:gd name="connsiteX5" fmla="*/ 929640 w 8061960"/>
              <a:gd name="connsiteY5" fmla="*/ 0 h 4328160"/>
              <a:gd name="connsiteX0" fmla="*/ 815340 w 7947660"/>
              <a:gd name="connsiteY0" fmla="*/ 0 h 4328160"/>
              <a:gd name="connsiteX1" fmla="*/ 7947660 w 7947660"/>
              <a:gd name="connsiteY1" fmla="*/ 7620 h 4328160"/>
              <a:gd name="connsiteX2" fmla="*/ 7947660 w 7947660"/>
              <a:gd name="connsiteY2" fmla="*/ 4327620 h 4328160"/>
              <a:gd name="connsiteX3" fmla="*/ 403860 w 7947660"/>
              <a:gd name="connsiteY3" fmla="*/ 4328160 h 4328160"/>
              <a:gd name="connsiteX4" fmla="*/ 0 w 7947660"/>
              <a:gd name="connsiteY4" fmla="*/ 3825970 h 4328160"/>
              <a:gd name="connsiteX5" fmla="*/ 815340 w 7947660"/>
              <a:gd name="connsiteY5" fmla="*/ 0 h 4328160"/>
              <a:gd name="connsiteX0" fmla="*/ 847667 w 7979987"/>
              <a:gd name="connsiteY0" fmla="*/ 0 h 4328160"/>
              <a:gd name="connsiteX1" fmla="*/ 7979987 w 7979987"/>
              <a:gd name="connsiteY1" fmla="*/ 7620 h 4328160"/>
              <a:gd name="connsiteX2" fmla="*/ 7979987 w 7979987"/>
              <a:gd name="connsiteY2" fmla="*/ 4327620 h 4328160"/>
              <a:gd name="connsiteX3" fmla="*/ 436187 w 7979987"/>
              <a:gd name="connsiteY3" fmla="*/ 4328160 h 4328160"/>
              <a:gd name="connsiteX4" fmla="*/ 32327 w 7979987"/>
              <a:gd name="connsiteY4" fmla="*/ 3825970 h 4328160"/>
              <a:gd name="connsiteX5" fmla="*/ 847667 w 7979987"/>
              <a:gd name="connsiteY5" fmla="*/ 0 h 4328160"/>
              <a:gd name="connsiteX0" fmla="*/ 856065 w 7988385"/>
              <a:gd name="connsiteY0" fmla="*/ 0 h 4332188"/>
              <a:gd name="connsiteX1" fmla="*/ 7988385 w 7988385"/>
              <a:gd name="connsiteY1" fmla="*/ 7620 h 4332188"/>
              <a:gd name="connsiteX2" fmla="*/ 7988385 w 7988385"/>
              <a:gd name="connsiteY2" fmla="*/ 4327620 h 4332188"/>
              <a:gd name="connsiteX3" fmla="*/ 444585 w 7988385"/>
              <a:gd name="connsiteY3" fmla="*/ 4328160 h 4332188"/>
              <a:gd name="connsiteX4" fmla="*/ 40725 w 7988385"/>
              <a:gd name="connsiteY4" fmla="*/ 3825970 h 4332188"/>
              <a:gd name="connsiteX5" fmla="*/ 856065 w 7988385"/>
              <a:gd name="connsiteY5" fmla="*/ 0 h 4332188"/>
              <a:gd name="connsiteX0" fmla="*/ 810472 w 7942792"/>
              <a:gd name="connsiteY0" fmla="*/ 0 h 4328160"/>
              <a:gd name="connsiteX1" fmla="*/ 7942792 w 7942792"/>
              <a:gd name="connsiteY1" fmla="*/ 7620 h 4328160"/>
              <a:gd name="connsiteX2" fmla="*/ 7942792 w 7942792"/>
              <a:gd name="connsiteY2" fmla="*/ 4327620 h 4328160"/>
              <a:gd name="connsiteX3" fmla="*/ 398992 w 7942792"/>
              <a:gd name="connsiteY3" fmla="*/ 4328160 h 4328160"/>
              <a:gd name="connsiteX4" fmla="*/ 45932 w 7942792"/>
              <a:gd name="connsiteY4" fmla="*/ 3578320 h 4328160"/>
              <a:gd name="connsiteX5" fmla="*/ 810472 w 7942792"/>
              <a:gd name="connsiteY5" fmla="*/ 0 h 4328160"/>
              <a:gd name="connsiteX0" fmla="*/ 807980 w 7940300"/>
              <a:gd name="connsiteY0" fmla="*/ 0 h 4328160"/>
              <a:gd name="connsiteX1" fmla="*/ 7940300 w 7940300"/>
              <a:gd name="connsiteY1" fmla="*/ 7620 h 4328160"/>
              <a:gd name="connsiteX2" fmla="*/ 7940300 w 7940300"/>
              <a:gd name="connsiteY2" fmla="*/ 4327620 h 4328160"/>
              <a:gd name="connsiteX3" fmla="*/ 396500 w 7940300"/>
              <a:gd name="connsiteY3" fmla="*/ 4328160 h 4328160"/>
              <a:gd name="connsiteX4" fmla="*/ 43440 w 7940300"/>
              <a:gd name="connsiteY4" fmla="*/ 3578320 h 4328160"/>
              <a:gd name="connsiteX5" fmla="*/ 807980 w 7940300"/>
              <a:gd name="connsiteY5" fmla="*/ 0 h 4328160"/>
              <a:gd name="connsiteX0" fmla="*/ 793452 w 7925772"/>
              <a:gd name="connsiteY0" fmla="*/ 0 h 4327620"/>
              <a:gd name="connsiteX1" fmla="*/ 7925772 w 7925772"/>
              <a:gd name="connsiteY1" fmla="*/ 7620 h 4327620"/>
              <a:gd name="connsiteX2" fmla="*/ 7925772 w 7925772"/>
              <a:gd name="connsiteY2" fmla="*/ 4327620 h 4327620"/>
              <a:gd name="connsiteX3" fmla="*/ 572472 w 7925772"/>
              <a:gd name="connsiteY3" fmla="*/ 4315460 h 4327620"/>
              <a:gd name="connsiteX4" fmla="*/ 28912 w 7925772"/>
              <a:gd name="connsiteY4" fmla="*/ 3578320 h 4327620"/>
              <a:gd name="connsiteX5" fmla="*/ 793452 w 7925772"/>
              <a:gd name="connsiteY5" fmla="*/ 0 h 4327620"/>
              <a:gd name="connsiteX0" fmla="*/ 800673 w 7932993"/>
              <a:gd name="connsiteY0" fmla="*/ 0 h 4327620"/>
              <a:gd name="connsiteX1" fmla="*/ 7932993 w 7932993"/>
              <a:gd name="connsiteY1" fmla="*/ 7620 h 4327620"/>
              <a:gd name="connsiteX2" fmla="*/ 7932993 w 7932993"/>
              <a:gd name="connsiteY2" fmla="*/ 4327620 h 4327620"/>
              <a:gd name="connsiteX3" fmla="*/ 579693 w 7932993"/>
              <a:gd name="connsiteY3" fmla="*/ 4315460 h 4327620"/>
              <a:gd name="connsiteX4" fmla="*/ 36133 w 7932993"/>
              <a:gd name="connsiteY4" fmla="*/ 3578320 h 4327620"/>
              <a:gd name="connsiteX5" fmla="*/ 800673 w 7932993"/>
              <a:gd name="connsiteY5" fmla="*/ 0 h 4327620"/>
              <a:gd name="connsiteX0" fmla="*/ 801047 w 7933367"/>
              <a:gd name="connsiteY0" fmla="*/ 0 h 4339273"/>
              <a:gd name="connsiteX1" fmla="*/ 7933367 w 7933367"/>
              <a:gd name="connsiteY1" fmla="*/ 7620 h 4339273"/>
              <a:gd name="connsiteX2" fmla="*/ 7933367 w 7933367"/>
              <a:gd name="connsiteY2" fmla="*/ 4327620 h 4339273"/>
              <a:gd name="connsiteX3" fmla="*/ 575304 w 7933367"/>
              <a:gd name="connsiteY3" fmla="*/ 4339273 h 4339273"/>
              <a:gd name="connsiteX4" fmla="*/ 36507 w 7933367"/>
              <a:gd name="connsiteY4" fmla="*/ 3578320 h 4339273"/>
              <a:gd name="connsiteX5" fmla="*/ 801047 w 7933367"/>
              <a:gd name="connsiteY5" fmla="*/ 0 h 4339273"/>
              <a:gd name="connsiteX0" fmla="*/ 793542 w 7925862"/>
              <a:gd name="connsiteY0" fmla="*/ 0 h 4339273"/>
              <a:gd name="connsiteX1" fmla="*/ 7925862 w 7925862"/>
              <a:gd name="connsiteY1" fmla="*/ 7620 h 4339273"/>
              <a:gd name="connsiteX2" fmla="*/ 7925862 w 7925862"/>
              <a:gd name="connsiteY2" fmla="*/ 4327620 h 4339273"/>
              <a:gd name="connsiteX3" fmla="*/ 567799 w 7925862"/>
              <a:gd name="connsiteY3" fmla="*/ 4339273 h 4339273"/>
              <a:gd name="connsiteX4" fmla="*/ 29002 w 7925862"/>
              <a:gd name="connsiteY4" fmla="*/ 3578320 h 4339273"/>
              <a:gd name="connsiteX5" fmla="*/ 793542 w 7925862"/>
              <a:gd name="connsiteY5" fmla="*/ 0 h 4339273"/>
              <a:gd name="connsiteX0" fmla="*/ 783782 w 7916102"/>
              <a:gd name="connsiteY0" fmla="*/ 0 h 4339273"/>
              <a:gd name="connsiteX1" fmla="*/ 7916102 w 7916102"/>
              <a:gd name="connsiteY1" fmla="*/ 7620 h 4339273"/>
              <a:gd name="connsiteX2" fmla="*/ 7916102 w 7916102"/>
              <a:gd name="connsiteY2" fmla="*/ 4327620 h 4339273"/>
              <a:gd name="connsiteX3" fmla="*/ 558039 w 7916102"/>
              <a:gd name="connsiteY3" fmla="*/ 4339273 h 4339273"/>
              <a:gd name="connsiteX4" fmla="*/ 19242 w 7916102"/>
              <a:gd name="connsiteY4" fmla="*/ 3578320 h 4339273"/>
              <a:gd name="connsiteX5" fmla="*/ 783782 w 7916102"/>
              <a:gd name="connsiteY5" fmla="*/ 0 h 4339273"/>
              <a:gd name="connsiteX0" fmla="*/ 783782 w 7916102"/>
              <a:gd name="connsiteY0" fmla="*/ 0 h 4346670"/>
              <a:gd name="connsiteX1" fmla="*/ 7916102 w 7916102"/>
              <a:gd name="connsiteY1" fmla="*/ 7620 h 4346670"/>
              <a:gd name="connsiteX2" fmla="*/ 7916102 w 7916102"/>
              <a:gd name="connsiteY2" fmla="*/ 4346670 h 4346670"/>
              <a:gd name="connsiteX3" fmla="*/ 558039 w 7916102"/>
              <a:gd name="connsiteY3" fmla="*/ 4339273 h 4346670"/>
              <a:gd name="connsiteX4" fmla="*/ 19242 w 7916102"/>
              <a:gd name="connsiteY4" fmla="*/ 3578320 h 4346670"/>
              <a:gd name="connsiteX5" fmla="*/ 783782 w 7916102"/>
              <a:gd name="connsiteY5" fmla="*/ 0 h 4346670"/>
              <a:gd name="connsiteX0" fmla="*/ 783600 w 7915920"/>
              <a:gd name="connsiteY0" fmla="*/ 0 h 4348798"/>
              <a:gd name="connsiteX1" fmla="*/ 7915920 w 7915920"/>
              <a:gd name="connsiteY1" fmla="*/ 7620 h 4348798"/>
              <a:gd name="connsiteX2" fmla="*/ 7915920 w 7915920"/>
              <a:gd name="connsiteY2" fmla="*/ 4346670 h 4348798"/>
              <a:gd name="connsiteX3" fmla="*/ 562619 w 7915920"/>
              <a:gd name="connsiteY3" fmla="*/ 4348798 h 4348798"/>
              <a:gd name="connsiteX4" fmla="*/ 19060 w 7915920"/>
              <a:gd name="connsiteY4" fmla="*/ 3578320 h 4348798"/>
              <a:gd name="connsiteX5" fmla="*/ 783600 w 7915920"/>
              <a:gd name="connsiteY5" fmla="*/ 0 h 4348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15920" h="4348798">
                <a:moveTo>
                  <a:pt x="783600" y="0"/>
                </a:moveTo>
                <a:lnTo>
                  <a:pt x="7915920" y="7620"/>
                </a:lnTo>
                <a:lnTo>
                  <a:pt x="7915920" y="4346670"/>
                </a:lnTo>
                <a:lnTo>
                  <a:pt x="562619" y="4348798"/>
                </a:lnTo>
                <a:cubicBezTo>
                  <a:pt x="310524" y="4348089"/>
                  <a:pt x="-92383" y="4131479"/>
                  <a:pt x="19060" y="3578320"/>
                </a:cubicBezTo>
                <a:lnTo>
                  <a:pt x="7836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ru-RU"/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A56C15E2-DCCF-47C1-B2EF-9C1FFE531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4779542"/>
            <a:ext cx="11490326" cy="1325563"/>
          </a:xfrm>
          <a:prstGeom prst="rect">
            <a:avLst/>
          </a:prstGeom>
        </p:spPr>
        <p:txBody>
          <a:bodyPr lIns="0" anchor="b"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C1D50E3-15AC-452B-9E4D-CD6EE6925A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6215293"/>
            <a:ext cx="5724525" cy="274407"/>
          </a:xfrm>
          <a:prstGeom prst="rect">
            <a:avLst/>
          </a:prstGeom>
        </p:spPr>
        <p:txBody>
          <a:bodyPr lIns="0" anchor="b"/>
          <a:lstStyle>
            <a:lvl1pPr marL="0" indent="0">
              <a:buNone/>
              <a:def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D7F7FF-D490-4F1E-9376-9A266E49CBBE}"/>
              </a:ext>
            </a:extLst>
          </p:cNvPr>
          <p:cNvSpPr/>
          <p:nvPr userDrawn="1"/>
        </p:nvSpPr>
        <p:spPr>
          <a:xfrm>
            <a:off x="11597640" y="6507480"/>
            <a:ext cx="350520" cy="228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25F3BC-10B2-4B74-A2B8-0E939AAC4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" y="368298"/>
            <a:ext cx="2525474" cy="6295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6E8D41-F98B-476C-9849-2D16754F5C5A}"/>
              </a:ext>
            </a:extLst>
          </p:cNvPr>
          <p:cNvSpPr txBox="1"/>
          <p:nvPr userDrawn="1"/>
        </p:nvSpPr>
        <p:spPr>
          <a:xfrm>
            <a:off x="371473" y="1216209"/>
            <a:ext cx="3384317" cy="719923"/>
          </a:xfrm>
          <a:prstGeom prst="rect">
            <a:avLst/>
          </a:prstGeom>
          <a:noFill/>
        </p:spPr>
        <p:txBody>
          <a:bodyPr wrap="square" lIns="0" tIns="72000" rIns="72000" bIns="72000">
            <a:spAutoFit/>
          </a:bodyPr>
          <a:lstStyle/>
          <a:p>
            <a:pPr marR="0" algn="l" rtl="0"/>
            <a:r>
              <a:rPr lang="nl-NL" sz="2800" b="1" i="0" u="none" strike="noStrike" baseline="30000" dirty="0">
                <a:solidFill>
                  <a:schemeClr val="accent5"/>
                </a:solidFill>
                <a:latin typeface="+mj-lt"/>
              </a:rPr>
              <a:t>ook als je niet meer beter wordt,</a:t>
            </a:r>
            <a:br>
              <a:rPr lang="nl-NL" sz="2800" b="1" i="0" u="none" strike="noStrike" baseline="30000" dirty="0">
                <a:solidFill>
                  <a:schemeClr val="accent5"/>
                </a:solidFill>
                <a:latin typeface="+mj-lt"/>
              </a:rPr>
            </a:br>
            <a:r>
              <a:rPr lang="nl-NL" sz="2800" b="1" i="0" u="none" strike="noStrike" baseline="30000" dirty="0">
                <a:solidFill>
                  <a:schemeClr val="accent5"/>
                </a:solidFill>
                <a:latin typeface="+mj-lt"/>
              </a:rPr>
              <a:t>verdien je de beste zorg!</a:t>
            </a:r>
          </a:p>
        </p:txBody>
      </p:sp>
    </p:spTree>
    <p:extLst>
      <p:ext uri="{BB962C8B-B14F-4D97-AF65-F5344CB8AC3E}">
        <p14:creationId xmlns:p14="http://schemas.microsoft.com/office/powerpoint/2010/main" val="2880644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  <p15:guide id="4" orient="horz" pos="232">
          <p15:clr>
            <a:srgbClr val="FBAE40"/>
          </p15:clr>
        </p15:guide>
        <p15:guide id="5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poi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28BECEB-FA1C-4C21-82D2-E15DD7973D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2" y="432084"/>
            <a:ext cx="1217970" cy="298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38498C8-93FE-4B97-B301-641B4E3895B7}"/>
              </a:ext>
            </a:extLst>
          </p:cNvPr>
          <p:cNvSpPr/>
          <p:nvPr userDrawn="1"/>
        </p:nvSpPr>
        <p:spPr>
          <a:xfrm>
            <a:off x="11597640" y="6507480"/>
            <a:ext cx="35052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670A87-7540-42C5-BD00-837E8E972D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" y="2028616"/>
            <a:ext cx="8456356" cy="280076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79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913">
          <p15:clr>
            <a:srgbClr val="FBAE40"/>
          </p15:clr>
        </p15:guide>
        <p15:guide id="11" pos="4067">
          <p15:clr>
            <a:srgbClr val="FBAE40"/>
          </p15:clr>
        </p15:guide>
        <p15:guide id="13" pos="361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EF86-EC5D-4F32-8A85-5C768DA1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19944"/>
            <a:ext cx="10053887" cy="669081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A4CA46-6A0A-4AEC-A724-417B30B73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39" y="432298"/>
            <a:ext cx="1197012" cy="298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25CC8F-C95C-4302-B63C-6560796C0503}"/>
              </a:ext>
            </a:extLst>
          </p:cNvPr>
          <p:cNvSpPr txBox="1"/>
          <p:nvPr userDrawn="1"/>
        </p:nvSpPr>
        <p:spPr>
          <a:xfrm>
            <a:off x="5709920" y="6492874"/>
            <a:ext cx="772160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  <a:hlinkClick r:id="rId3"/>
              </a:rPr>
              <a:t>carend.nl</a:t>
            </a:r>
            <a:endParaRPr lang="ru-RU" sz="800" b="1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40F25-45F9-4A5C-99E7-0D3CF99AC008}"/>
              </a:ext>
            </a:extLst>
          </p:cNvPr>
          <p:cNvSpPr txBox="1"/>
          <p:nvPr userDrawn="1"/>
        </p:nvSpPr>
        <p:spPr>
          <a:xfrm>
            <a:off x="371474" y="6492874"/>
            <a:ext cx="4603583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l"/>
            <a:r>
              <a:rPr lang="nl-NL" sz="800" b="0" dirty="0">
                <a:solidFill>
                  <a:schemeClr val="accent6"/>
                </a:solidFill>
              </a:rPr>
              <a:t>Carend – 202</a:t>
            </a:r>
            <a:r>
              <a:rPr lang="ru-RU" sz="800" b="0" dirty="0">
                <a:solidFill>
                  <a:schemeClr val="accent6"/>
                </a:solidFill>
              </a:rPr>
              <a:t>3-0</a:t>
            </a:r>
            <a:r>
              <a:rPr lang="en-US" sz="800" b="0" dirty="0">
                <a:solidFill>
                  <a:schemeClr val="accent6"/>
                </a:solidFill>
              </a:rPr>
              <a:t>9</a:t>
            </a:r>
            <a:r>
              <a:rPr lang="nl-NL" sz="800" b="0" dirty="0">
                <a:solidFill>
                  <a:schemeClr val="accent6"/>
                </a:solidFill>
              </a:rPr>
              <a:t> – Palliatieve zorg “Leven toevoegen aan de dagen”</a:t>
            </a:r>
          </a:p>
        </p:txBody>
      </p:sp>
    </p:spTree>
    <p:extLst>
      <p:ext uri="{BB962C8B-B14F-4D97-AF65-F5344CB8AC3E}">
        <p14:creationId xmlns:p14="http://schemas.microsoft.com/office/powerpoint/2010/main" val="256571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913">
          <p15:clr>
            <a:srgbClr val="FBAE40"/>
          </p15:clr>
        </p15:guide>
        <p15:guide id="9" pos="2484">
          <p15:clr>
            <a:srgbClr val="FBAE40"/>
          </p15:clr>
        </p15:guide>
        <p15:guide id="11" pos="4966">
          <p15:clr>
            <a:srgbClr val="FBAE40"/>
          </p15:clr>
        </p15:guide>
        <p15:guide id="12" pos="5194">
          <p15:clr>
            <a:srgbClr val="FBAE40"/>
          </p15:clr>
        </p15:guide>
        <p15:guide id="13" pos="271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@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EF86-EC5D-4F32-8A85-5C768DA1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19944"/>
            <a:ext cx="10053887" cy="669081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A4CA46-6A0A-4AEC-A724-417B30B73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39" y="432298"/>
            <a:ext cx="1197012" cy="298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25CC8F-C95C-4302-B63C-6560796C0503}"/>
              </a:ext>
            </a:extLst>
          </p:cNvPr>
          <p:cNvSpPr txBox="1"/>
          <p:nvPr userDrawn="1"/>
        </p:nvSpPr>
        <p:spPr>
          <a:xfrm>
            <a:off x="5709920" y="6492874"/>
            <a:ext cx="772160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  <a:hlinkClick r:id="rId3"/>
              </a:rPr>
              <a:t>carend.nl</a:t>
            </a:r>
            <a:endParaRPr lang="ru-RU" sz="800" b="1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40F25-45F9-4A5C-99E7-0D3CF99AC008}"/>
              </a:ext>
            </a:extLst>
          </p:cNvPr>
          <p:cNvSpPr txBox="1"/>
          <p:nvPr userDrawn="1"/>
        </p:nvSpPr>
        <p:spPr>
          <a:xfrm>
            <a:off x="371474" y="6492874"/>
            <a:ext cx="4603583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l"/>
            <a:r>
              <a:rPr lang="nl-NL" sz="800" b="0" dirty="0">
                <a:solidFill>
                  <a:schemeClr val="accent6"/>
                </a:solidFill>
              </a:rPr>
              <a:t>Carend – 202</a:t>
            </a:r>
            <a:r>
              <a:rPr lang="ru-RU" sz="800" b="0" dirty="0">
                <a:solidFill>
                  <a:schemeClr val="accent6"/>
                </a:solidFill>
              </a:rPr>
              <a:t>3-0</a:t>
            </a:r>
            <a:r>
              <a:rPr lang="en-US" sz="800" b="0" dirty="0">
                <a:solidFill>
                  <a:schemeClr val="accent6"/>
                </a:solidFill>
              </a:rPr>
              <a:t>9</a:t>
            </a:r>
            <a:r>
              <a:rPr lang="nl-NL" sz="800" b="0" dirty="0">
                <a:solidFill>
                  <a:schemeClr val="accent6"/>
                </a:solidFill>
              </a:rPr>
              <a:t> – Palliatieve zorg “Leven toevoegen aan de dagen”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F8AB87F3-B6F0-4567-B0E4-01696998EA5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2150" y="1449338"/>
            <a:ext cx="3571200" cy="46800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5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913">
          <p15:clr>
            <a:srgbClr val="FBAE40"/>
          </p15:clr>
        </p15:guide>
        <p15:guide id="9" pos="2484">
          <p15:clr>
            <a:srgbClr val="FBAE40"/>
          </p15:clr>
        </p15:guide>
        <p15:guide id="11" pos="4966">
          <p15:clr>
            <a:srgbClr val="FBAE40"/>
          </p15:clr>
        </p15:guide>
        <p15:guide id="12" pos="5194">
          <p15:clr>
            <a:srgbClr val="FBAE40"/>
          </p15:clr>
        </p15:guide>
        <p15:guide id="13" pos="271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EF86-EC5D-4F32-8A85-5C768DA1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19944"/>
            <a:ext cx="10053887" cy="669081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A4CA46-6A0A-4AEC-A724-417B30B73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39" y="432298"/>
            <a:ext cx="1197012" cy="298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25CC8F-C95C-4302-B63C-6560796C0503}"/>
              </a:ext>
            </a:extLst>
          </p:cNvPr>
          <p:cNvSpPr txBox="1"/>
          <p:nvPr userDrawn="1"/>
        </p:nvSpPr>
        <p:spPr>
          <a:xfrm>
            <a:off x="5709920" y="6492874"/>
            <a:ext cx="772160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accent2"/>
                </a:solidFill>
                <a:hlinkClick r:id="rId3"/>
              </a:rPr>
              <a:t>carend.nl</a:t>
            </a:r>
            <a:endParaRPr lang="ru-RU" sz="800" b="1" dirty="0">
              <a:solidFill>
                <a:schemeClr val="accent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40F25-45F9-4A5C-99E7-0D3CF99AC008}"/>
              </a:ext>
            </a:extLst>
          </p:cNvPr>
          <p:cNvSpPr txBox="1"/>
          <p:nvPr userDrawn="1"/>
        </p:nvSpPr>
        <p:spPr>
          <a:xfrm>
            <a:off x="371474" y="6492874"/>
            <a:ext cx="4603583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l"/>
            <a:r>
              <a:rPr lang="nl-NL" sz="800" b="0" dirty="0">
                <a:solidFill>
                  <a:schemeClr val="accent6"/>
                </a:solidFill>
              </a:rPr>
              <a:t>Carend – 202</a:t>
            </a:r>
            <a:r>
              <a:rPr lang="ru-RU" sz="800" b="0" dirty="0">
                <a:solidFill>
                  <a:schemeClr val="accent6"/>
                </a:solidFill>
              </a:rPr>
              <a:t>3-0</a:t>
            </a:r>
            <a:r>
              <a:rPr lang="en-US" sz="800" b="0" dirty="0">
                <a:solidFill>
                  <a:schemeClr val="accent6"/>
                </a:solidFill>
              </a:rPr>
              <a:t>9</a:t>
            </a:r>
            <a:r>
              <a:rPr lang="nl-NL" sz="800" b="0" dirty="0">
                <a:solidFill>
                  <a:schemeClr val="accent6"/>
                </a:solidFill>
              </a:rPr>
              <a:t> – Palliatieve zorg “Leven toevoegen aan de dagen”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AF4F4CD-77B4-420D-9C0E-B8B2D870B4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1449388"/>
            <a:ext cx="11449050" cy="468471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00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913">
          <p15:clr>
            <a:srgbClr val="FBAE40"/>
          </p15:clr>
        </p15:guide>
        <p15:guide id="9" pos="2484">
          <p15:clr>
            <a:srgbClr val="FBAE40"/>
          </p15:clr>
        </p15:guide>
        <p15:guide id="11" pos="4966">
          <p15:clr>
            <a:srgbClr val="FBAE40"/>
          </p15:clr>
        </p15:guide>
        <p15:guide id="12" pos="5194">
          <p15:clr>
            <a:srgbClr val="FBAE40"/>
          </p15:clr>
        </p15:guide>
        <p15:guide id="13" pos="27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_Dark_2 column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EF86-EC5D-4F32-8A85-5C768DA1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19944"/>
            <a:ext cx="10053887" cy="669081"/>
          </a:xfrm>
          <a:prstGeom prst="rect">
            <a:avLst/>
          </a:prstGeom>
        </p:spPr>
        <p:txBody>
          <a:bodyPr lIns="0" tIns="0" bIns="0" anchor="t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0A2817-2004-4701-8544-C6ED342827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64052" y="6496261"/>
            <a:ext cx="556471" cy="199190"/>
          </a:xfrm>
          <a:prstGeom prst="rect">
            <a:avLst/>
          </a:prstGeom>
          <a:solidFill>
            <a:schemeClr val="accent1"/>
          </a:solidFill>
        </p:spPr>
        <p:txBody>
          <a:bodyPr lIns="0" r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800">
                <a:solidFill>
                  <a:schemeClr val="accent6"/>
                </a:solidFill>
              </a:defRPr>
            </a:lvl2pPr>
            <a:lvl3pPr marL="914400" indent="0">
              <a:buNone/>
              <a:defRPr sz="800">
                <a:solidFill>
                  <a:schemeClr val="accent6"/>
                </a:solidFill>
              </a:defRPr>
            </a:lvl3pPr>
            <a:lvl4pPr marL="1371600" indent="0">
              <a:buNone/>
              <a:defRPr sz="800">
                <a:solidFill>
                  <a:schemeClr val="accent6"/>
                </a:solidFill>
              </a:defRPr>
            </a:lvl4pPr>
            <a:lvl5pPr marL="1828800" indent="0">
              <a:buNone/>
              <a:defRPr sz="800">
                <a:solidFill>
                  <a:schemeClr val="accent6"/>
                </a:solidFill>
              </a:defRPr>
            </a:lvl5pPr>
          </a:lstStyle>
          <a:p>
            <a:pPr lvl="0"/>
            <a:fld id="{FB50B38F-614F-462E-A095-EA63438555C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25CC8F-C95C-4302-B63C-6560796C0503}"/>
              </a:ext>
            </a:extLst>
          </p:cNvPr>
          <p:cNvSpPr txBox="1"/>
          <p:nvPr userDrawn="1"/>
        </p:nvSpPr>
        <p:spPr>
          <a:xfrm>
            <a:off x="5709920" y="6492874"/>
            <a:ext cx="772160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carend.nl</a:t>
            </a:r>
            <a:endParaRPr lang="ru-RU" sz="8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40F25-45F9-4A5C-99E7-0D3CF99AC008}"/>
              </a:ext>
            </a:extLst>
          </p:cNvPr>
          <p:cNvSpPr txBox="1"/>
          <p:nvPr userDrawn="1"/>
        </p:nvSpPr>
        <p:spPr>
          <a:xfrm>
            <a:off x="371474" y="6492874"/>
            <a:ext cx="4603583" cy="215444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l"/>
            <a:r>
              <a:rPr lang="nl-NL" sz="800" b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Carend – 2023-09 – Palliatieve zorg “Leven toevoegen aan de dagen”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8BECEB-FA1C-4C21-82D2-E15DD7973D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2" y="432084"/>
            <a:ext cx="1217970" cy="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5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4">
          <p15:clr>
            <a:srgbClr val="FBAE40"/>
          </p15:clr>
        </p15:guide>
        <p15:guide id="4" pos="7446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686">
          <p15:clr>
            <a:srgbClr val="FBAE40"/>
          </p15:clr>
        </p15:guide>
        <p15:guide id="7" orient="horz" pos="3861">
          <p15:clr>
            <a:srgbClr val="FBAE40"/>
          </p15:clr>
        </p15:guide>
        <p15:guide id="8" orient="horz" pos="913">
          <p15:clr>
            <a:srgbClr val="FBAE40"/>
          </p15:clr>
        </p15:guide>
        <p15:guide id="11" pos="4067">
          <p15:clr>
            <a:srgbClr val="FBAE40"/>
          </p15:clr>
        </p15:guide>
        <p15:guide id="13" pos="36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845974-543A-A46A-5C9C-EF23DEB26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9B653F-425F-08C3-77FD-6839686F2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20C482-7A37-A065-EEAA-90E678C1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90B9-A9B4-46DC-B2DD-E99B6F022F63}" type="datetimeFigureOut">
              <a:rPr lang="nl-NL" smtClean="0"/>
              <a:t>30-11-2023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D5352B-8E8E-8D30-66CD-59A664AD8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C3A56A4-6F14-CA47-5B5A-807567B6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0E46-29E4-4446-8443-A55F236291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326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2197F-34C4-CA1E-0457-584D71045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30CB64-0A94-99DC-0A05-79BD2D053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5FADAD-D1A9-779F-517C-158DE1C03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90B9-A9B4-46DC-B2DD-E99B6F022F63}" type="datetimeFigureOut">
              <a:rPr lang="nl-NL" smtClean="0"/>
              <a:t>30-11-2023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1B66B3-195B-EA9B-8B83-87DBE1BF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70029B-715B-6A06-9F8B-2D8F6168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0E46-29E4-4446-8443-A55F236291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528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35FA6-75CB-40C4-B5D4-AF48A0EA6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A3F272-3CB7-2661-CD9C-655A2F340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290C5AA-C1EB-DB38-B312-9265501F2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DAAEBB3-FECB-C03E-AF68-4AFEF90A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90B9-A9B4-46DC-B2DD-E99B6F022F63}" type="datetimeFigureOut">
              <a:rPr lang="nl-NL" smtClean="0"/>
              <a:t>30-11-2023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0034130-1203-6809-3FD3-F07170287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19AFBFD-6C77-E7EA-1B2D-36B8B9C0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0E46-29E4-4446-8443-A55F236291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37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741C2E-319B-900C-E3B2-7459382F1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FC2824-3A22-C4B7-34BC-881262D44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80EA8F9-18AB-9968-31CA-3F62266EA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7A6D8B9-3C5A-FC11-8F72-391AB3FC4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8479C8D-FC3B-87D3-EDA4-0751673F4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B5C0162-F55B-B52E-7D5C-27A9DCC13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90B9-A9B4-46DC-B2DD-E99B6F022F63}" type="datetimeFigureOut">
              <a:rPr lang="nl-NL" smtClean="0"/>
              <a:t>30-11-2023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F9837A0-B8DD-C419-30C5-5EAD13388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1BEC02A-2090-0DAF-D6FA-2136F2D70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0E46-29E4-4446-8443-A55F236291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2655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95409-834E-FFF5-97C0-883BAAD8D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2115BD3-960D-42F2-DC41-A11FD52BA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90B9-A9B4-46DC-B2DD-E99B6F022F63}" type="datetimeFigureOut">
              <a:rPr lang="nl-NL" smtClean="0"/>
              <a:t>30-11-2023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8EE71A2-79B3-65B5-8F9A-4DB621E23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FF557F-5253-8C2D-49AB-64991557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0E46-29E4-4446-8443-A55F236291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315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00C817A1-13BC-5711-1AC0-CAA8474C7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90B9-A9B4-46DC-B2DD-E99B6F022F63}" type="datetimeFigureOut">
              <a:rPr lang="nl-NL" smtClean="0"/>
              <a:t>30-11-2023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298C5BA-557B-FC92-414B-7908E79ED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AF462A-17D1-A853-F7E3-B2B2EA2EB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0E46-29E4-4446-8443-A55F236291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978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101965-888F-148C-7B9C-5BA58BC0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2740B8-8200-96B3-A6A9-89DEA0489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2068D88-698F-8E5A-D007-E9F284BFC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2E101B5-425B-7EBB-3EE2-505607F91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90B9-A9B4-46DC-B2DD-E99B6F022F63}" type="datetimeFigureOut">
              <a:rPr lang="nl-NL" smtClean="0"/>
              <a:t>30-11-2023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0E8BB00-EBD1-9924-40DA-B3681CD2B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B09C8C9-9CDC-037D-3AF5-11814C924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0E46-29E4-4446-8443-A55F236291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3851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3EEC5-54B1-6356-DACB-7CE63C92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33A0DFA-0AA0-9B60-5752-4FE78CAA0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BEA179B-FEF5-2433-08E9-D7152B7D2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E7D446-416C-519C-C69D-49A9910D9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C90B9-A9B4-46DC-B2DD-E99B6F022F63}" type="datetimeFigureOut">
              <a:rPr lang="nl-NL" smtClean="0"/>
              <a:t>30-11-2023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E173575-97E3-E651-1CDE-56281990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6F68C1C-6C2A-4E4F-A245-F39BCE8B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70E46-29E4-4446-8443-A55F236291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682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303F5A7-1870-BBCA-791F-34B7DA92D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406933-B30D-CA91-A4A0-22ED1185D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0ED8D2-702D-F633-61F6-3303FEE14E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C90B9-A9B4-46DC-B2DD-E99B6F022F63}" type="datetimeFigureOut">
              <a:rPr lang="nl-NL" smtClean="0"/>
              <a:t>30-11-2023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79607A-0C4B-64D7-7C43-91A22F8BA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413776-AB26-4183-7B9C-D737E989F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70E46-29E4-4446-8443-A55F2362911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464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17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svg"/><Relationship Id="rId11" Type="http://schemas.openxmlformats.org/officeDocument/2006/relationships/image" Target="../media/image16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9.png"/><Relationship Id="rId7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3" Type="http://schemas.openxmlformats.org/officeDocument/2006/relationships/hyperlink" Target="https://palliatievezorg.nl/2020/10/12/waakmanden-beschikbaar-in-de-bommelerwaard/" TargetMode="External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mc.nl/2020/02/19/maxima-mc-neemt-twee-koppelbedden-in-gebruik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Relationship Id="rId14" Type="http://schemas.openxmlformats.org/officeDocument/2006/relationships/image" Target="../media/image91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14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slide" Target="slide39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slide" Target="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tags" Target="../tags/tag38.xml"/><Relationship Id="rId3" Type="http://schemas.openxmlformats.org/officeDocument/2006/relationships/tags" Target="../tags/tag23.xml"/><Relationship Id="rId21" Type="http://schemas.openxmlformats.org/officeDocument/2006/relationships/slideLayout" Target="../slideLayouts/slideLayout14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tags" Target="../tags/tag37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0" Type="http://schemas.openxmlformats.org/officeDocument/2006/relationships/tags" Target="../tags/tag40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23" Type="http://schemas.openxmlformats.org/officeDocument/2006/relationships/slide" Target="slide39.xml"/><Relationship Id="rId10" Type="http://schemas.openxmlformats.org/officeDocument/2006/relationships/tags" Target="../tags/tag30.xml"/><Relationship Id="rId19" Type="http://schemas.openxmlformats.org/officeDocument/2006/relationships/tags" Target="../tags/tag39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svg"/><Relationship Id="rId9" Type="http://schemas.openxmlformats.org/officeDocument/2006/relationships/image" Target="../media/image9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svg"/><Relationship Id="rId9" Type="http://schemas.openxmlformats.org/officeDocument/2006/relationships/image" Target="../media/image99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1.svg"/><Relationship Id="rId5" Type="http://schemas.openxmlformats.org/officeDocument/2006/relationships/image" Target="../media/image110.png"/><Relationship Id="rId4" Type="http://schemas.openxmlformats.org/officeDocument/2006/relationships/image" Target="../media/image109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3" Type="http://schemas.openxmlformats.org/officeDocument/2006/relationships/tags" Target="../tags/tag43.xml"/><Relationship Id="rId21" Type="http://schemas.openxmlformats.org/officeDocument/2006/relationships/slideLayout" Target="../slideLayouts/slideLayout14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slide" Target="slide39.xml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slide" Target="slide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11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2.png"/><Relationship Id="rId11" Type="http://schemas.openxmlformats.org/officeDocument/2006/relationships/image" Target="../media/image101.sv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svg"/><Relationship Id="rId9" Type="http://schemas.openxmlformats.org/officeDocument/2006/relationships/image" Target="../media/image99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7" Type="http://schemas.openxmlformats.org/officeDocument/2006/relationships/image" Target="../media/image119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png"/><Relationship Id="rId5" Type="http://schemas.openxmlformats.org/officeDocument/2006/relationships/image" Target="../media/image117.svg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sv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10" Type="http://schemas.openxmlformats.org/officeDocument/2006/relationships/image" Target="../media/image101.sv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121.svg"/><Relationship Id="rId7" Type="http://schemas.openxmlformats.org/officeDocument/2006/relationships/image" Target="../media/image9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10" Type="http://schemas.openxmlformats.org/officeDocument/2006/relationships/image" Target="../media/image101.sv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svg"/><Relationship Id="rId9" Type="http://schemas.openxmlformats.org/officeDocument/2006/relationships/image" Target="../media/image1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24.sv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23.png"/><Relationship Id="rId17" Type="http://schemas.openxmlformats.org/officeDocument/2006/relationships/image" Target="../media/image132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8.svg"/><Relationship Id="rId11" Type="http://schemas.openxmlformats.org/officeDocument/2006/relationships/image" Target="../media/image97.svg"/><Relationship Id="rId5" Type="http://schemas.openxmlformats.org/officeDocument/2006/relationships/image" Target="../media/image127.png"/><Relationship Id="rId15" Type="http://schemas.openxmlformats.org/officeDocument/2006/relationships/image" Target="../media/image101.svg"/><Relationship Id="rId10" Type="http://schemas.openxmlformats.org/officeDocument/2006/relationships/image" Target="../media/image96.png"/><Relationship Id="rId4" Type="http://schemas.openxmlformats.org/officeDocument/2006/relationships/image" Target="../media/image126.sv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6.png"/><Relationship Id="rId11" Type="http://schemas.openxmlformats.org/officeDocument/2006/relationships/image" Target="../media/image37.svg"/><Relationship Id="rId5" Type="http://schemas.openxmlformats.org/officeDocument/2006/relationships/image" Target="../media/image95.png"/><Relationship Id="rId10" Type="http://schemas.openxmlformats.org/officeDocument/2006/relationships/image" Target="../media/image36.png"/><Relationship Id="rId4" Type="http://schemas.openxmlformats.org/officeDocument/2006/relationships/image" Target="../media/image94.svg"/><Relationship Id="rId9" Type="http://schemas.openxmlformats.org/officeDocument/2006/relationships/image" Target="../media/image99.sv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3" Type="http://schemas.openxmlformats.org/officeDocument/2006/relationships/tags" Target="../tags/tag63.xml"/><Relationship Id="rId21" Type="http://schemas.openxmlformats.org/officeDocument/2006/relationships/slideLayout" Target="../slideLayouts/slideLayout14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slide" Target="slide39.xml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" Target="slide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5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42.png"/><Relationship Id="rId3" Type="http://schemas.openxmlformats.org/officeDocument/2006/relationships/image" Target="../media/image45.png"/><Relationship Id="rId7" Type="http://schemas.openxmlformats.org/officeDocument/2006/relationships/image" Target="../media/image136.png"/><Relationship Id="rId12" Type="http://schemas.openxmlformats.org/officeDocument/2006/relationships/image" Target="../media/image141.sv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svg"/><Relationship Id="rId11" Type="http://schemas.openxmlformats.org/officeDocument/2006/relationships/image" Target="../media/image140.png"/><Relationship Id="rId5" Type="http://schemas.openxmlformats.org/officeDocument/2006/relationships/image" Target="../media/image40.png"/><Relationship Id="rId10" Type="http://schemas.openxmlformats.org/officeDocument/2006/relationships/image" Target="../media/image139.svg"/><Relationship Id="rId4" Type="http://schemas.openxmlformats.org/officeDocument/2006/relationships/image" Target="../media/image46.svg"/><Relationship Id="rId9" Type="http://schemas.openxmlformats.org/officeDocument/2006/relationships/image" Target="../media/image138.png"/><Relationship Id="rId14" Type="http://schemas.openxmlformats.org/officeDocument/2006/relationships/image" Target="../media/image143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6.jpg"/><Relationship Id="rId5" Type="http://schemas.openxmlformats.org/officeDocument/2006/relationships/image" Target="../media/image134.svg"/><Relationship Id="rId4" Type="http://schemas.openxmlformats.org/officeDocument/2006/relationships/image" Target="../media/image1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4.svg"/><Relationship Id="rId5" Type="http://schemas.openxmlformats.org/officeDocument/2006/relationships/image" Target="../media/image133.png"/><Relationship Id="rId4" Type="http://schemas.openxmlformats.org/officeDocument/2006/relationships/image" Target="../media/image14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4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svg"/><Relationship Id="rId7" Type="http://schemas.openxmlformats.org/officeDocument/2006/relationships/image" Target="../media/image148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4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4.svg"/><Relationship Id="rId5" Type="http://schemas.openxmlformats.org/officeDocument/2006/relationships/image" Target="../media/image133.png"/><Relationship Id="rId4" Type="http://schemas.openxmlformats.org/officeDocument/2006/relationships/image" Target="../media/image14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14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sv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3" Type="http://schemas.openxmlformats.org/officeDocument/2006/relationships/image" Target="../media/image145.svg"/><Relationship Id="rId7" Type="http://schemas.openxmlformats.org/officeDocument/2006/relationships/image" Target="../media/image127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0.svg"/><Relationship Id="rId5" Type="http://schemas.openxmlformats.org/officeDocument/2006/relationships/image" Target="../media/image149.png"/><Relationship Id="rId4" Type="http://schemas.openxmlformats.org/officeDocument/2006/relationships/image" Target="../media/image147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tags" Target="../tags/tag93.xml"/><Relationship Id="rId18" Type="http://schemas.openxmlformats.org/officeDocument/2006/relationships/tags" Target="../tags/tag98.xml"/><Relationship Id="rId3" Type="http://schemas.openxmlformats.org/officeDocument/2006/relationships/tags" Target="../tags/tag83.xml"/><Relationship Id="rId21" Type="http://schemas.openxmlformats.org/officeDocument/2006/relationships/slideLayout" Target="../slideLayouts/slideLayout14.xml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tags" Target="../tags/tag97.xml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0" Type="http://schemas.openxmlformats.org/officeDocument/2006/relationships/tags" Target="../tags/tag100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23" Type="http://schemas.openxmlformats.org/officeDocument/2006/relationships/slide" Target="slide39.xml"/><Relationship Id="rId10" Type="http://schemas.openxmlformats.org/officeDocument/2006/relationships/tags" Target="../tags/tag90.xml"/><Relationship Id="rId19" Type="http://schemas.openxmlformats.org/officeDocument/2006/relationships/tags" Target="../tags/tag99.xml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Relationship Id="rId22" Type="http://schemas.openxmlformats.org/officeDocument/2006/relationships/slide" Target="slide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6.svg"/><Relationship Id="rId5" Type="http://schemas.openxmlformats.org/officeDocument/2006/relationships/image" Target="../media/image155.png"/><Relationship Id="rId4" Type="http://schemas.openxmlformats.org/officeDocument/2006/relationships/image" Target="../media/image154.sv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tags" Target="../tags/tag113.xml"/><Relationship Id="rId18" Type="http://schemas.openxmlformats.org/officeDocument/2006/relationships/tags" Target="../tags/tag118.xml"/><Relationship Id="rId3" Type="http://schemas.openxmlformats.org/officeDocument/2006/relationships/tags" Target="../tags/tag103.xml"/><Relationship Id="rId21" Type="http://schemas.openxmlformats.org/officeDocument/2006/relationships/slideLayout" Target="../slideLayouts/slideLayout14.xml"/><Relationship Id="rId7" Type="http://schemas.openxmlformats.org/officeDocument/2006/relationships/tags" Target="../tags/tag107.xml"/><Relationship Id="rId12" Type="http://schemas.openxmlformats.org/officeDocument/2006/relationships/tags" Target="../tags/tag112.xml"/><Relationship Id="rId17" Type="http://schemas.openxmlformats.org/officeDocument/2006/relationships/tags" Target="../tags/tag117.xml"/><Relationship Id="rId2" Type="http://schemas.openxmlformats.org/officeDocument/2006/relationships/tags" Target="../tags/tag102.xml"/><Relationship Id="rId16" Type="http://schemas.openxmlformats.org/officeDocument/2006/relationships/tags" Target="../tags/tag116.xml"/><Relationship Id="rId20" Type="http://schemas.openxmlformats.org/officeDocument/2006/relationships/tags" Target="../tags/tag120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5" Type="http://schemas.openxmlformats.org/officeDocument/2006/relationships/tags" Target="../tags/tag105.xml"/><Relationship Id="rId15" Type="http://schemas.openxmlformats.org/officeDocument/2006/relationships/tags" Target="../tags/tag115.xml"/><Relationship Id="rId23" Type="http://schemas.openxmlformats.org/officeDocument/2006/relationships/slide" Target="slide39.xml"/><Relationship Id="rId10" Type="http://schemas.openxmlformats.org/officeDocument/2006/relationships/tags" Target="../tags/tag110.xml"/><Relationship Id="rId19" Type="http://schemas.openxmlformats.org/officeDocument/2006/relationships/tags" Target="../tags/tag119.xml"/><Relationship Id="rId4" Type="http://schemas.openxmlformats.org/officeDocument/2006/relationships/tags" Target="../tags/tag104.xml"/><Relationship Id="rId9" Type="http://schemas.openxmlformats.org/officeDocument/2006/relationships/tags" Target="../tags/tag109.xml"/><Relationship Id="rId14" Type="http://schemas.openxmlformats.org/officeDocument/2006/relationships/tags" Target="../tags/tag114.xml"/><Relationship Id="rId22" Type="http://schemas.openxmlformats.org/officeDocument/2006/relationships/slide" Target="slide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svg"/><Relationship Id="rId7" Type="http://schemas.openxmlformats.org/officeDocument/2006/relationships/image" Target="../media/image162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1.png"/><Relationship Id="rId5" Type="http://schemas.openxmlformats.org/officeDocument/2006/relationships/image" Target="../media/image160.svg"/><Relationship Id="rId10" Type="http://schemas.openxmlformats.org/officeDocument/2006/relationships/image" Target="../media/image165.jpeg"/><Relationship Id="rId4" Type="http://schemas.openxmlformats.org/officeDocument/2006/relationships/image" Target="../media/image159.png"/><Relationship Id="rId9" Type="http://schemas.openxmlformats.org/officeDocument/2006/relationships/image" Target="../media/image164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70.sv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9.png"/><Relationship Id="rId5" Type="http://schemas.openxmlformats.org/officeDocument/2006/relationships/image" Target="../media/image168.svg"/><Relationship Id="rId4" Type="http://schemas.openxmlformats.org/officeDocument/2006/relationships/image" Target="../media/image1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Afbeelding 8" descr="Afbeelding met tekst, Menselijk gezicht, persoon, person&#10;&#10;Automatisch gegenereerde beschrijving">
            <a:extLst>
              <a:ext uri="{FF2B5EF4-FFF2-40B4-BE49-F238E27FC236}">
                <a16:creationId xmlns:a16="http://schemas.microsoft.com/office/drawing/2014/main" id="{87ABB29E-352F-3991-09C0-025C46735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14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BD99AA61-D251-4191-8118-F323546B11F8}"/>
              </a:ext>
            </a:extLst>
          </p:cNvPr>
          <p:cNvSpPr/>
          <p:nvPr/>
        </p:nvSpPr>
        <p:spPr>
          <a:xfrm>
            <a:off x="8254999" y="5173449"/>
            <a:ext cx="3575050" cy="962637"/>
          </a:xfrm>
          <a:prstGeom prst="round2DiagRect">
            <a:avLst>
              <a:gd name="adj1" fmla="val 22645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0BA35711-4CC8-41AE-87E2-6062569C1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4556" y="2214480"/>
            <a:ext cx="7035493" cy="1779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B00BCE-8E3F-4C34-9A4A-BF194F1FB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Langdurige, geleidelijke achteruitgang</a:t>
            </a:r>
            <a:br>
              <a:rPr lang="nl-NL" dirty="0"/>
            </a:br>
            <a:r>
              <a:rPr lang="nl-NL" dirty="0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Vaak kwetsbare ouderen en dementerenden</a:t>
            </a:r>
            <a:br>
              <a:rPr kumimoji="0" lang="nl-NL" sz="2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</a:br>
            <a:endParaRPr lang="nl-N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B2416D-9C33-4910-AD61-8605207570CB}"/>
              </a:ext>
            </a:extLst>
          </p:cNvPr>
          <p:cNvSpPr/>
          <p:nvPr/>
        </p:nvSpPr>
        <p:spPr>
          <a:xfrm>
            <a:off x="370751" y="1449388"/>
            <a:ext cx="3575775" cy="4679949"/>
          </a:xfrm>
          <a:prstGeom prst="rect">
            <a:avLst/>
          </a:prstGeom>
          <a:solidFill>
            <a:srgbClr val="EEE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4C480-3076-4EFB-9410-F04AE4892D4A}"/>
              </a:ext>
            </a:extLst>
          </p:cNvPr>
          <p:cNvSpPr txBox="1"/>
          <p:nvPr/>
        </p:nvSpPr>
        <p:spPr>
          <a:xfrm>
            <a:off x="8481690" y="5500879"/>
            <a:ext cx="31216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Enigszins variabel circa </a:t>
            </a: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6 tot 8 jaar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2FEF58-FE8B-41C5-8BD0-24479193F981}"/>
              </a:ext>
            </a:extLst>
          </p:cNvPr>
          <p:cNvSpPr txBox="1"/>
          <p:nvPr/>
        </p:nvSpPr>
        <p:spPr>
          <a:xfrm>
            <a:off x="10524798" y="4106746"/>
            <a:ext cx="17532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Overlijden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046F41-CE08-4C3F-9802-F4402FE31A1E}"/>
              </a:ext>
            </a:extLst>
          </p:cNvPr>
          <p:cNvGrpSpPr/>
          <p:nvPr/>
        </p:nvGrpSpPr>
        <p:grpSpPr>
          <a:xfrm>
            <a:off x="11234133" y="3803802"/>
            <a:ext cx="334544" cy="334543"/>
            <a:chOff x="4291609" y="3254132"/>
            <a:chExt cx="334544" cy="3345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D362267-5A7B-4432-B0BD-60BB3E9A0323}"/>
                </a:ext>
              </a:extLst>
            </p:cNvPr>
            <p:cNvSpPr/>
            <p:nvPr/>
          </p:nvSpPr>
          <p:spPr>
            <a:xfrm>
              <a:off x="4291609" y="3254132"/>
              <a:ext cx="334544" cy="334543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9258894-9252-4948-8E5A-904BA1D26F51}"/>
                </a:ext>
              </a:extLst>
            </p:cNvPr>
            <p:cNvSpPr/>
            <p:nvPr/>
          </p:nvSpPr>
          <p:spPr>
            <a:xfrm>
              <a:off x="4373247" y="3335770"/>
              <a:ext cx="171268" cy="1712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20" name="Tekstvak 16">
            <a:extLst>
              <a:ext uri="{FF2B5EF4-FFF2-40B4-BE49-F238E27FC236}">
                <a16:creationId xmlns:a16="http://schemas.microsoft.com/office/drawing/2014/main" id="{9B6224A3-CC84-4A0D-834B-3237FAAB3FD3}"/>
              </a:ext>
            </a:extLst>
          </p:cNvPr>
          <p:cNvSpPr txBox="1"/>
          <p:nvPr/>
        </p:nvSpPr>
        <p:spPr>
          <a:xfrm>
            <a:off x="4318001" y="2041071"/>
            <a:ext cx="47655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nl-NL"/>
            </a:defPPr>
            <a:lvl1pPr>
              <a:defRPr sz="1400" b="1">
                <a:solidFill>
                  <a:srgbClr val="484240"/>
                </a:solidFill>
                <a:latin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Hoog</a:t>
            </a:r>
          </a:p>
        </p:txBody>
      </p:sp>
      <p:sp>
        <p:nvSpPr>
          <p:cNvPr id="21" name="Tekstvak 16">
            <a:extLst>
              <a:ext uri="{FF2B5EF4-FFF2-40B4-BE49-F238E27FC236}">
                <a16:creationId xmlns:a16="http://schemas.microsoft.com/office/drawing/2014/main" id="{E1CAD093-0B66-4A02-AB71-0D10E7FBDE6F}"/>
              </a:ext>
            </a:extLst>
          </p:cNvPr>
          <p:cNvSpPr txBox="1"/>
          <p:nvPr/>
        </p:nvSpPr>
        <p:spPr>
          <a:xfrm>
            <a:off x="4318002" y="3824114"/>
            <a:ext cx="47655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nl-NL"/>
            </a:defPPr>
            <a:lvl1pPr>
              <a:defRPr sz="1400" b="1">
                <a:solidFill>
                  <a:srgbClr val="484240"/>
                </a:solidFill>
                <a:latin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Laag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9C8A1-91CF-469D-8C8E-656AE7F7B3A5}"/>
              </a:ext>
            </a:extLst>
          </p:cNvPr>
          <p:cNvGrpSpPr/>
          <p:nvPr/>
        </p:nvGrpSpPr>
        <p:grpSpPr>
          <a:xfrm>
            <a:off x="4317276" y="4539931"/>
            <a:ext cx="7512774" cy="296646"/>
            <a:chOff x="1693318" y="4502949"/>
            <a:chExt cx="8805363" cy="296646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17EF897-C389-49F9-A32B-516E0A72D486}"/>
                </a:ext>
              </a:extLst>
            </p:cNvPr>
            <p:cNvCxnSpPr/>
            <p:nvPr/>
          </p:nvCxnSpPr>
          <p:spPr>
            <a:xfrm>
              <a:off x="1693318" y="4502949"/>
              <a:ext cx="8805363" cy="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2D68DB-836B-4DA3-83EF-0D9EA1044066}"/>
                </a:ext>
              </a:extLst>
            </p:cNvPr>
            <p:cNvSpPr txBox="1"/>
            <p:nvPr/>
          </p:nvSpPr>
          <p:spPr>
            <a:xfrm>
              <a:off x="9962341" y="4522596"/>
              <a:ext cx="536340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tijd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4A06BBE-9B3B-4BC1-A7ED-D74B8B6A89B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97" y="2086562"/>
            <a:ext cx="2747482" cy="3405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4341491-4C29-43D5-AF4D-B269C9C52995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Murray, 2005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318576-AEC8-4B7D-8410-9993E0D6A593}"/>
              </a:ext>
            </a:extLst>
          </p:cNvPr>
          <p:cNvSpPr txBox="1"/>
          <p:nvPr/>
        </p:nvSpPr>
        <p:spPr>
          <a:xfrm>
            <a:off x="4305300" y="5331601"/>
            <a:ext cx="2845440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Kan beginnen met achteruitgang van fysieke vermogens, spraak, cognitieve vermogens</a:t>
            </a:r>
          </a:p>
        </p:txBody>
      </p:sp>
    </p:spTree>
    <p:extLst>
      <p:ext uri="{BB962C8B-B14F-4D97-AF65-F5344CB8AC3E}">
        <p14:creationId xmlns:p14="http://schemas.microsoft.com/office/powerpoint/2010/main" val="421894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7C6FF-A529-4BE1-ADB7-364FC9684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Markering</a:t>
            </a:r>
            <a:r>
              <a:rPr lang="en-US" dirty="0"/>
              <a:t> van </a:t>
            </a:r>
            <a:r>
              <a:rPr lang="en-US" dirty="0" err="1"/>
              <a:t>palliatieve</a:t>
            </a:r>
            <a:r>
              <a:rPr lang="en-US" dirty="0"/>
              <a:t> </a:t>
            </a:r>
            <a:r>
              <a:rPr lang="en-US" dirty="0" err="1"/>
              <a:t>zorg</a:t>
            </a:r>
            <a:br>
              <a:rPr lang="en-US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2D2807-0E4D-4527-800E-FEBCC88E7644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Lynn and Adamson, 2003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08C4A4-5AB3-40B9-A944-56A7E3778587}"/>
              </a:ext>
            </a:extLst>
          </p:cNvPr>
          <p:cNvGrpSpPr/>
          <p:nvPr/>
        </p:nvGrpSpPr>
        <p:grpSpPr>
          <a:xfrm>
            <a:off x="1693318" y="4630837"/>
            <a:ext cx="8805363" cy="296646"/>
            <a:chOff x="1436407" y="4380168"/>
            <a:chExt cx="8805363" cy="29664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15727C0-7E65-48A2-A71D-D2EC0B9B7DF0}"/>
                </a:ext>
              </a:extLst>
            </p:cNvPr>
            <p:cNvCxnSpPr/>
            <p:nvPr/>
          </p:nvCxnSpPr>
          <p:spPr>
            <a:xfrm>
              <a:off x="1436407" y="4380168"/>
              <a:ext cx="8805363" cy="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1F3635-E9C6-4FA3-BA20-7B5A12B371BC}"/>
                </a:ext>
              </a:extLst>
            </p:cNvPr>
            <p:cNvSpPr txBox="1"/>
            <p:nvPr/>
          </p:nvSpPr>
          <p:spPr>
            <a:xfrm>
              <a:off x="4850348" y="4399815"/>
              <a:ext cx="5391422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voortschrijdende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ziekte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in </a:t>
              </a: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tijd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43F8B08-CA3E-4085-B760-D2870466C9DA}"/>
              </a:ext>
            </a:extLst>
          </p:cNvPr>
          <p:cNvGrpSpPr/>
          <p:nvPr/>
        </p:nvGrpSpPr>
        <p:grpSpPr>
          <a:xfrm>
            <a:off x="1693317" y="3974206"/>
            <a:ext cx="8805365" cy="307777"/>
            <a:chOff x="1436406" y="3967595"/>
            <a:chExt cx="8805365" cy="30777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CC5C5F-7735-40D7-B6C8-BB3374270294}"/>
                </a:ext>
              </a:extLst>
            </p:cNvPr>
            <p:cNvSpPr txBox="1"/>
            <p:nvPr/>
          </p:nvSpPr>
          <p:spPr>
            <a:xfrm>
              <a:off x="1436406" y="3967595"/>
              <a:ext cx="8805365" cy="30777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Palliatieve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zorg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2408079-8CC0-4FF9-A0F3-369921D49146}"/>
                </a:ext>
              </a:extLst>
            </p:cNvPr>
            <p:cNvCxnSpPr/>
            <p:nvPr/>
          </p:nvCxnSpPr>
          <p:spPr>
            <a:xfrm>
              <a:off x="6722719" y="4135887"/>
              <a:ext cx="3519052" cy="69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6052D0A-3CCB-4ABF-B533-47710F309EF1}"/>
                </a:ext>
              </a:extLst>
            </p:cNvPr>
            <p:cNvCxnSpPr/>
            <p:nvPr/>
          </p:nvCxnSpPr>
          <p:spPr>
            <a:xfrm>
              <a:off x="1436406" y="4136232"/>
              <a:ext cx="3519052" cy="691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2">
            <a:extLst>
              <a:ext uri="{FF2B5EF4-FFF2-40B4-BE49-F238E27FC236}">
                <a16:creationId xmlns:a16="http://schemas.microsoft.com/office/drawing/2014/main" id="{4B8029B8-7EB5-4697-9AAF-BE7EFE60C756}"/>
              </a:ext>
            </a:extLst>
          </p:cNvPr>
          <p:cNvSpPr/>
          <p:nvPr/>
        </p:nvSpPr>
        <p:spPr>
          <a:xfrm>
            <a:off x="1693317" y="2983586"/>
            <a:ext cx="6157204" cy="833097"/>
          </a:xfrm>
          <a:prstGeom prst="rect">
            <a:avLst/>
          </a:prstGeom>
          <a:solidFill>
            <a:srgbClr val="9EC0B9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20D443C-39F2-4103-9D70-6CA010945BB1}"/>
              </a:ext>
            </a:extLst>
          </p:cNvPr>
          <p:cNvSpPr/>
          <p:nvPr/>
        </p:nvSpPr>
        <p:spPr>
          <a:xfrm>
            <a:off x="7850520" y="2983587"/>
            <a:ext cx="965309" cy="83309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Right Triangle 6">
            <a:extLst>
              <a:ext uri="{FF2B5EF4-FFF2-40B4-BE49-F238E27FC236}">
                <a16:creationId xmlns:a16="http://schemas.microsoft.com/office/drawing/2014/main" id="{46DF2E82-837E-4317-BBB8-35B6C1A09848}"/>
              </a:ext>
            </a:extLst>
          </p:cNvPr>
          <p:cNvSpPr/>
          <p:nvPr/>
        </p:nvSpPr>
        <p:spPr>
          <a:xfrm flipV="1">
            <a:off x="1692958" y="2983583"/>
            <a:ext cx="6048962" cy="837689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4" name="Tekstvak 18">
            <a:extLst>
              <a:ext uri="{FF2B5EF4-FFF2-40B4-BE49-F238E27FC236}">
                <a16:creationId xmlns:a16="http://schemas.microsoft.com/office/drawing/2014/main" id="{2E8C5EF7-83A8-4505-A954-876E7650D6A2}"/>
              </a:ext>
            </a:extLst>
          </p:cNvPr>
          <p:cNvSpPr/>
          <p:nvPr/>
        </p:nvSpPr>
        <p:spPr>
          <a:xfrm>
            <a:off x="8486833" y="2480767"/>
            <a:ext cx="808390" cy="215444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overlijden</a:t>
            </a:r>
          </a:p>
        </p:txBody>
      </p:sp>
      <p:sp>
        <p:nvSpPr>
          <p:cNvPr id="16" name="Tekstvak 35">
            <a:extLst>
              <a:ext uri="{FF2B5EF4-FFF2-40B4-BE49-F238E27FC236}">
                <a16:creationId xmlns:a16="http://schemas.microsoft.com/office/drawing/2014/main" id="{E4F75599-9B29-4F17-AE12-3E91F0658755}"/>
              </a:ext>
            </a:extLst>
          </p:cNvPr>
          <p:cNvSpPr/>
          <p:nvPr/>
        </p:nvSpPr>
        <p:spPr>
          <a:xfrm>
            <a:off x="1843060" y="3113591"/>
            <a:ext cx="1158695" cy="215444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ziektegericht</a:t>
            </a:r>
          </a:p>
        </p:txBody>
      </p:sp>
      <p:sp>
        <p:nvSpPr>
          <p:cNvPr id="17" name="Tekstvak 37">
            <a:extLst>
              <a:ext uri="{FF2B5EF4-FFF2-40B4-BE49-F238E27FC236}">
                <a16:creationId xmlns:a16="http://schemas.microsoft.com/office/drawing/2014/main" id="{FB0434A6-3A85-4D89-A51B-AC7480E28834}"/>
              </a:ext>
            </a:extLst>
          </p:cNvPr>
          <p:cNvSpPr/>
          <p:nvPr/>
        </p:nvSpPr>
        <p:spPr>
          <a:xfrm>
            <a:off x="6142246" y="3489225"/>
            <a:ext cx="1535262" cy="215444"/>
          </a:xfrm>
          <a:prstGeom prst="rect">
            <a:avLst/>
          </a:prstGeom>
          <a:noFill/>
          <a:ln w="0"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symptoomgericht</a:t>
            </a:r>
          </a:p>
        </p:txBody>
      </p:sp>
      <p:sp>
        <p:nvSpPr>
          <p:cNvPr id="18" name="Tekstvak 39">
            <a:extLst>
              <a:ext uri="{FF2B5EF4-FFF2-40B4-BE49-F238E27FC236}">
                <a16:creationId xmlns:a16="http://schemas.microsoft.com/office/drawing/2014/main" id="{3493A033-F212-4A3C-9739-6105BDEE9B55}"/>
              </a:ext>
            </a:extLst>
          </p:cNvPr>
          <p:cNvSpPr/>
          <p:nvPr/>
        </p:nvSpPr>
        <p:spPr>
          <a:xfrm>
            <a:off x="7836627" y="3489225"/>
            <a:ext cx="993097" cy="215444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sterven</a:t>
            </a:r>
          </a:p>
        </p:txBody>
      </p:sp>
      <p:sp>
        <p:nvSpPr>
          <p:cNvPr id="20" name="Rechthoekige driehoek 10">
            <a:extLst>
              <a:ext uri="{FF2B5EF4-FFF2-40B4-BE49-F238E27FC236}">
                <a16:creationId xmlns:a16="http://schemas.microsoft.com/office/drawing/2014/main" id="{602EC45B-C7D9-44A3-9FC8-64E02AAA4C40}"/>
              </a:ext>
            </a:extLst>
          </p:cNvPr>
          <p:cNvSpPr/>
          <p:nvPr/>
        </p:nvSpPr>
        <p:spPr>
          <a:xfrm>
            <a:off x="8938439" y="2983586"/>
            <a:ext cx="1560241" cy="833096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1FD1AF-157C-460A-87FF-BB0696C53547}"/>
              </a:ext>
            </a:extLst>
          </p:cNvPr>
          <p:cNvCxnSpPr>
            <a:cxnSpLocks/>
          </p:cNvCxnSpPr>
          <p:nvPr/>
        </p:nvCxnSpPr>
        <p:spPr>
          <a:xfrm flipV="1">
            <a:off x="8877134" y="2743281"/>
            <a:ext cx="0" cy="107340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41">
            <a:extLst>
              <a:ext uri="{FF2B5EF4-FFF2-40B4-BE49-F238E27FC236}">
                <a16:creationId xmlns:a16="http://schemas.microsoft.com/office/drawing/2014/main" id="{5111F31C-99B5-4F98-8BF3-01066DEEF780}"/>
              </a:ext>
            </a:extLst>
          </p:cNvPr>
          <p:cNvSpPr/>
          <p:nvPr/>
        </p:nvSpPr>
        <p:spPr>
          <a:xfrm>
            <a:off x="8934697" y="3489225"/>
            <a:ext cx="1058030" cy="21544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rouw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4F3AC5-FAAA-478B-AEBD-7F46D38CB31E}"/>
              </a:ext>
            </a:extLst>
          </p:cNvPr>
          <p:cNvSpPr txBox="1"/>
          <p:nvPr/>
        </p:nvSpPr>
        <p:spPr>
          <a:xfrm>
            <a:off x="1687720" y="2435504"/>
            <a:ext cx="61572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markering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palliatieve fase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9B728A-7816-4423-82FF-9AE044721A40}"/>
              </a:ext>
            </a:extLst>
          </p:cNvPr>
          <p:cNvSpPr txBox="1"/>
          <p:nvPr/>
        </p:nvSpPr>
        <p:spPr>
          <a:xfrm>
            <a:off x="1687720" y="1903794"/>
            <a:ext cx="8805362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Vier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fases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69D94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9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107211_1080p_Calm_Care_1920x1080">
            <a:hlinkClick r:id="" action="ppaction://media"/>
            <a:extLst>
              <a:ext uri="{FF2B5EF4-FFF2-40B4-BE49-F238E27FC236}">
                <a16:creationId xmlns:a16="http://schemas.microsoft.com/office/drawing/2014/main" id="{F7FC6A0C-EDF2-4EF6-A1B7-ABE78EF858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E3DA7F-1EC2-49A4-90D7-85127D0F8B36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6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730C7D-496C-455D-A259-8AB8185101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6000" dirty="0"/>
              <a:t>Zorg in de laatste levensfase</a:t>
            </a:r>
            <a:endParaRPr lang="ru-RU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46525-AEEA-4054-9B6C-5A1416123F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2" y="432084"/>
            <a:ext cx="1217970" cy="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AC6E2-2A64-424F-9EE9-BB7C46930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Stervensfase</a:t>
            </a:r>
            <a:endParaRPr lang="ru-RU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EE492F-41AE-4928-A56C-7C0DB5F966FC}"/>
              </a:ext>
            </a:extLst>
          </p:cNvPr>
          <p:cNvGrpSpPr/>
          <p:nvPr/>
        </p:nvGrpSpPr>
        <p:grpSpPr>
          <a:xfrm>
            <a:off x="4305300" y="1449388"/>
            <a:ext cx="7515226" cy="4679950"/>
            <a:chOff x="4305300" y="1449388"/>
            <a:chExt cx="7515226" cy="467995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CB9E9374-3EA1-415F-8378-1496BE8DE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1179"/>
            <a:stretch/>
          </p:blipFill>
          <p:spPr>
            <a:xfrm>
              <a:off x="4305300" y="1449388"/>
              <a:ext cx="7515226" cy="46799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27EBDA-CC3C-461F-8D1F-0BABED0326E4}"/>
                </a:ext>
              </a:extLst>
            </p:cNvPr>
            <p:cNvSpPr txBox="1"/>
            <p:nvPr/>
          </p:nvSpPr>
          <p:spPr>
            <a:xfrm>
              <a:off x="4305300" y="2002295"/>
              <a:ext cx="5689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100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87C386-7219-437A-856F-EFC1D88A5744}"/>
                </a:ext>
              </a:extLst>
            </p:cNvPr>
            <p:cNvSpPr txBox="1"/>
            <p:nvPr/>
          </p:nvSpPr>
          <p:spPr>
            <a:xfrm>
              <a:off x="4305300" y="3582343"/>
              <a:ext cx="5689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50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78A9D9-7AB3-4880-AC6F-D52EEFF2AFB7}"/>
                </a:ext>
              </a:extLst>
            </p:cNvPr>
            <p:cNvSpPr txBox="1"/>
            <p:nvPr/>
          </p:nvSpPr>
          <p:spPr>
            <a:xfrm>
              <a:off x="4874214" y="5389430"/>
              <a:ext cx="5689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1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90A228-EB9B-483A-B7DA-9BE26435FFD7}"/>
                </a:ext>
              </a:extLst>
            </p:cNvPr>
            <p:cNvSpPr txBox="1"/>
            <p:nvPr/>
          </p:nvSpPr>
          <p:spPr>
            <a:xfrm>
              <a:off x="8319732" y="5417187"/>
              <a:ext cx="5689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360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60CAA1-D3A1-4B90-9949-D556ACB29375}"/>
                </a:ext>
              </a:extLst>
            </p:cNvPr>
            <p:cNvSpPr txBox="1"/>
            <p:nvPr/>
          </p:nvSpPr>
          <p:spPr>
            <a:xfrm>
              <a:off x="10042490" y="5417187"/>
              <a:ext cx="9239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540 (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dgn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)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A3278A-92E0-40FC-81F4-CC992A46CAA1}"/>
                </a:ext>
              </a:extLst>
            </p:cNvPr>
            <p:cNvSpPr txBox="1"/>
            <p:nvPr/>
          </p:nvSpPr>
          <p:spPr>
            <a:xfrm>
              <a:off x="6596973" y="5417187"/>
              <a:ext cx="5689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180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316E6D-26C9-45C6-A9C1-F6FD2AED7516}"/>
                </a:ext>
              </a:extLst>
            </p:cNvPr>
            <p:cNvSpPr txBox="1"/>
            <p:nvPr/>
          </p:nvSpPr>
          <p:spPr>
            <a:xfrm>
              <a:off x="7038189" y="5790338"/>
              <a:ext cx="731016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feitelijk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F33DF7-EB44-4966-8724-312D34BB3D55}"/>
                </a:ext>
              </a:extLst>
            </p:cNvPr>
            <p:cNvSpPr txBox="1"/>
            <p:nvPr/>
          </p:nvSpPr>
          <p:spPr>
            <a:xfrm>
              <a:off x="8412986" y="5790338"/>
              <a:ext cx="852508" cy="2462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voorspeld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42AA4B-3CFB-440A-B827-F3FCFFB8FFEB}"/>
              </a:ext>
            </a:extLst>
          </p:cNvPr>
          <p:cNvGrpSpPr/>
          <p:nvPr/>
        </p:nvGrpSpPr>
        <p:grpSpPr>
          <a:xfrm>
            <a:off x="371474" y="1449388"/>
            <a:ext cx="3578225" cy="1058724"/>
            <a:chOff x="4305299" y="2620340"/>
            <a:chExt cx="3578225" cy="105872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4D60AB-7679-42DB-B360-C468E86496A9}"/>
                </a:ext>
              </a:extLst>
            </p:cNvPr>
            <p:cNvSpPr txBox="1"/>
            <p:nvPr/>
          </p:nvSpPr>
          <p:spPr>
            <a:xfrm>
              <a:off x="4305299" y="3078900"/>
              <a:ext cx="3578225" cy="600164"/>
            </a:xfrm>
            <a:prstGeom prst="rect">
              <a:avLst/>
            </a:prstGeom>
            <a:noFill/>
          </p:spPr>
          <p:txBody>
            <a:bodyPr wrap="square" lIns="0" t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Hoe goed kunnen we die voorspellen?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117AB794-2078-426F-8A20-0F74A5E00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05299" y="2620340"/>
              <a:ext cx="414697" cy="3225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377AC5-9BC0-4062-8E0C-494F75A4AC5B}"/>
              </a:ext>
            </a:extLst>
          </p:cNvPr>
          <p:cNvGrpSpPr/>
          <p:nvPr/>
        </p:nvGrpSpPr>
        <p:grpSpPr>
          <a:xfrm>
            <a:off x="371474" y="2934990"/>
            <a:ext cx="3575051" cy="750948"/>
            <a:chOff x="8245475" y="2620340"/>
            <a:chExt cx="3575051" cy="7509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D0A6117-7DAB-4658-8637-F87C941D69BE}"/>
                </a:ext>
              </a:extLst>
            </p:cNvPr>
            <p:cNvSpPr txBox="1"/>
            <p:nvPr/>
          </p:nvSpPr>
          <p:spPr>
            <a:xfrm>
              <a:off x="8245475" y="3078900"/>
              <a:ext cx="3575051" cy="292388"/>
            </a:xfrm>
            <a:prstGeom prst="rect">
              <a:avLst/>
            </a:prstGeom>
            <a:noFill/>
          </p:spPr>
          <p:txBody>
            <a:bodyPr wrap="square" lIns="0" t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Zuster, hoe lang duurt het nog?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1FB78CB-C5F0-4CD4-916C-884F6D95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45475" y="2620340"/>
              <a:ext cx="414697" cy="32254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84BD4E5-39BA-4E6E-853A-8523B50173DB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Glare, BMJ 2003</a:t>
            </a:r>
          </a:p>
        </p:txBody>
      </p:sp>
    </p:spTree>
    <p:extLst>
      <p:ext uri="{BB962C8B-B14F-4D97-AF65-F5344CB8AC3E}">
        <p14:creationId xmlns:p14="http://schemas.microsoft.com/office/powerpoint/2010/main" val="331597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A651F-7055-4926-AE57-C0B2B6E7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Oscar the cat:</a:t>
            </a:r>
            <a:br>
              <a:rPr lang="en-US" dirty="0"/>
            </a:br>
            <a:r>
              <a:rPr lang="nl-NL" dirty="0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Kan je het overlijden zien aankomen?</a:t>
            </a:r>
            <a:endParaRPr lang="ru-RU" dirty="0">
              <a:solidFill>
                <a:schemeClr val="accent6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AE048-FBAA-4E15-95E4-B88AB54E75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1449388"/>
            <a:ext cx="5102201" cy="4679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D9004-680A-45B1-821D-C1E22020C9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1" t="24079" r="21743" b="60437"/>
          <a:stretch/>
        </p:blipFill>
        <p:spPr>
          <a:xfrm>
            <a:off x="2052616" y="1151047"/>
            <a:ext cx="1588616" cy="596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A01B4-B61E-447D-ADC9-11C03E0C2F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3" t="3043" r="10631" b="81473"/>
          <a:stretch/>
        </p:blipFill>
        <p:spPr>
          <a:xfrm>
            <a:off x="3038352" y="5706953"/>
            <a:ext cx="1588616" cy="5966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34940D-8FE8-4643-BBE7-5E8CE3517C83}"/>
              </a:ext>
            </a:extLst>
          </p:cNvPr>
          <p:cNvSpPr txBox="1"/>
          <p:nvPr/>
        </p:nvSpPr>
        <p:spPr>
          <a:xfrm>
            <a:off x="6096000" y="2038088"/>
            <a:ext cx="5724525" cy="347787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A78"/>
              </a:buClr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EB Garamond SemiBold"/>
                <a:ea typeface="+mn-ea"/>
                <a:cs typeface="+mn-cs"/>
              </a:rPr>
              <a:t>Oscar jumps onto her bed, curls up beside 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EB Garamond SemiBold"/>
                <a:ea typeface="+mn-ea"/>
                <a:cs typeface="+mn-cs"/>
              </a:rPr>
            </a:b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EB Garamond SemiBold"/>
                <a:ea typeface="+mn-ea"/>
                <a:cs typeface="+mn-cs"/>
              </a:rPr>
              <a:t>Mrs K. Her family </a:t>
            </a:r>
            <a:b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EB Garamond SemiBold"/>
                <a:ea typeface="+mn-ea"/>
                <a:cs typeface="+mn-cs"/>
              </a:rPr>
            </a:b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EB Garamond SemiBold"/>
                <a:ea typeface="+mn-ea"/>
                <a:cs typeface="+mn-cs"/>
              </a:rPr>
              <a:t>is called. Shortly thereafter Mrs K. dies.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EB Garamond SemiBold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A197682-81A3-4231-9BA4-F790D914B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6000" y="1449388"/>
            <a:ext cx="680558" cy="5293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46FF1F-424F-405F-A09E-DF63E9FBC2F6}"/>
              </a:ext>
            </a:extLst>
          </p:cNvPr>
          <p:cNvSpPr txBox="1"/>
          <p:nvPr/>
        </p:nvSpPr>
        <p:spPr>
          <a:xfrm>
            <a:off x="6094810" y="5575340"/>
            <a:ext cx="5725715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A78"/>
              </a:buClr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“A day in the life of Oscar the cat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”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(Dosa, NEJM 2007)</a:t>
            </a:r>
          </a:p>
        </p:txBody>
      </p:sp>
    </p:spTree>
    <p:extLst>
      <p:ext uri="{BB962C8B-B14F-4D97-AF65-F5344CB8AC3E}">
        <p14:creationId xmlns:p14="http://schemas.microsoft.com/office/powerpoint/2010/main" val="10009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508DD5-E3CC-4444-9A31-166C0BE77B75}"/>
              </a:ext>
            </a:extLst>
          </p:cNvPr>
          <p:cNvSpPr/>
          <p:nvPr/>
        </p:nvSpPr>
        <p:spPr>
          <a:xfrm>
            <a:off x="5161328" y="2519462"/>
            <a:ext cx="8721534" cy="1704403"/>
          </a:xfrm>
          <a:custGeom>
            <a:avLst/>
            <a:gdLst>
              <a:gd name="connsiteX0" fmla="*/ 0 w 7494714"/>
              <a:gd name="connsiteY0" fmla="*/ 931229 h 1346356"/>
              <a:gd name="connsiteX1" fmla="*/ 7494714 w 7494714"/>
              <a:gd name="connsiteY1" fmla="*/ 0 h 1346356"/>
              <a:gd name="connsiteX2" fmla="*/ 7494714 w 7494714"/>
              <a:gd name="connsiteY2" fmla="*/ 1346356 h 1346356"/>
              <a:gd name="connsiteX3" fmla="*/ 11219 w 7494714"/>
              <a:gd name="connsiteY3" fmla="*/ 1138792 h 1346356"/>
              <a:gd name="connsiteX4" fmla="*/ 0 w 7494714"/>
              <a:gd name="connsiteY4" fmla="*/ 931229 h 1346356"/>
              <a:gd name="connsiteX0" fmla="*/ 0 w 7505934"/>
              <a:gd name="connsiteY0" fmla="*/ 931229 h 1452943"/>
              <a:gd name="connsiteX1" fmla="*/ 7494714 w 7505934"/>
              <a:gd name="connsiteY1" fmla="*/ 0 h 1452943"/>
              <a:gd name="connsiteX2" fmla="*/ 7505934 w 7505934"/>
              <a:gd name="connsiteY2" fmla="*/ 1452943 h 1452943"/>
              <a:gd name="connsiteX3" fmla="*/ 11219 w 7505934"/>
              <a:gd name="connsiteY3" fmla="*/ 1138792 h 1452943"/>
              <a:gd name="connsiteX4" fmla="*/ 0 w 7505934"/>
              <a:gd name="connsiteY4" fmla="*/ 931229 h 1452943"/>
              <a:gd name="connsiteX0" fmla="*/ 0 w 8721534"/>
              <a:gd name="connsiteY0" fmla="*/ 1098869 h 1620583"/>
              <a:gd name="connsiteX1" fmla="*/ 8721534 w 8721534"/>
              <a:gd name="connsiteY1" fmla="*/ 0 h 1620583"/>
              <a:gd name="connsiteX2" fmla="*/ 7505934 w 8721534"/>
              <a:gd name="connsiteY2" fmla="*/ 1620583 h 1620583"/>
              <a:gd name="connsiteX3" fmla="*/ 11219 w 8721534"/>
              <a:gd name="connsiteY3" fmla="*/ 1306432 h 1620583"/>
              <a:gd name="connsiteX4" fmla="*/ 0 w 8721534"/>
              <a:gd name="connsiteY4" fmla="*/ 1098869 h 1620583"/>
              <a:gd name="connsiteX0" fmla="*/ 0 w 8721534"/>
              <a:gd name="connsiteY0" fmla="*/ 1098869 h 1704403"/>
              <a:gd name="connsiteX1" fmla="*/ 8721534 w 8721534"/>
              <a:gd name="connsiteY1" fmla="*/ 0 h 1704403"/>
              <a:gd name="connsiteX2" fmla="*/ 8717514 w 8721534"/>
              <a:gd name="connsiteY2" fmla="*/ 1704403 h 1704403"/>
              <a:gd name="connsiteX3" fmla="*/ 11219 w 8721534"/>
              <a:gd name="connsiteY3" fmla="*/ 1306432 h 1704403"/>
              <a:gd name="connsiteX4" fmla="*/ 0 w 8721534"/>
              <a:gd name="connsiteY4" fmla="*/ 1098869 h 170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21534" h="1704403">
                <a:moveTo>
                  <a:pt x="0" y="1098869"/>
                </a:moveTo>
                <a:lnTo>
                  <a:pt x="8721534" y="0"/>
                </a:lnTo>
                <a:lnTo>
                  <a:pt x="8717514" y="1704403"/>
                </a:lnTo>
                <a:lnTo>
                  <a:pt x="11219" y="1306432"/>
                </a:lnTo>
                <a:lnTo>
                  <a:pt x="0" y="1098869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6D501-81FA-4E46-9919-1535EE796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Sterfte</a:t>
            </a:r>
            <a:r>
              <a:rPr lang="en-US" dirty="0"/>
              <a:t> in Nederland in 2015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DB514-BC12-4B30-BE3A-0FE3EB02D3D8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 = 146000</a:t>
            </a:r>
          </a:p>
        </p:txBody>
      </p:sp>
      <p:graphicFrame>
        <p:nvGraphicFramePr>
          <p:cNvPr id="4" name="Grafiek 6">
            <a:extLst>
              <a:ext uri="{FF2B5EF4-FFF2-40B4-BE49-F238E27FC236}">
                <a16:creationId xmlns:a16="http://schemas.microsoft.com/office/drawing/2014/main" id="{E12E85E2-4DD1-4B84-9D27-48D044708B78}"/>
              </a:ext>
            </a:extLst>
          </p:cNvPr>
          <p:cNvGraphicFramePr/>
          <p:nvPr/>
        </p:nvGraphicFramePr>
        <p:xfrm>
          <a:off x="742019" y="1449389"/>
          <a:ext cx="5701633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11B094D-D04A-49AE-9CAA-167119846A89}"/>
              </a:ext>
            </a:extLst>
          </p:cNvPr>
          <p:cNvSpPr txBox="1"/>
          <p:nvPr/>
        </p:nvSpPr>
        <p:spPr>
          <a:xfrm>
            <a:off x="6001725" y="3600777"/>
            <a:ext cx="87630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4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morfine</a:t>
            </a:r>
            <a:r>
              <a:rPr kumimoji="0" lang="en-US" sz="1100" b="0" i="0" u="none" strike="noStrike" kern="1200" cap="none" spc="-4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“plus”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854440-2EEE-467F-9BE9-AE62215AE630}"/>
              </a:ext>
            </a:extLst>
          </p:cNvPr>
          <p:cNvSpPr txBox="1"/>
          <p:nvPr/>
        </p:nvSpPr>
        <p:spPr>
          <a:xfrm>
            <a:off x="7405730" y="2977370"/>
            <a:ext cx="3571200" cy="1246495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-8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“Grijze</a:t>
            </a:r>
            <a:r>
              <a:rPr kumimoji="0" lang="nl-NL" sz="1800" b="1" i="0" u="none" strike="noStrike" kern="1200" cap="none" spc="-85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nl-NL" sz="1800" b="1" i="0" u="none" strike="noStrike" kern="1200" cap="none" spc="-6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gebied”: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769D94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Meer morfine dan nodig</a:t>
            </a:r>
          </a:p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Morfine met het doel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het overlijden te bespoedigen</a:t>
            </a:r>
          </a:p>
        </p:txBody>
      </p:sp>
    </p:spTree>
    <p:extLst>
      <p:ext uri="{BB962C8B-B14F-4D97-AF65-F5344CB8AC3E}">
        <p14:creationId xmlns:p14="http://schemas.microsoft.com/office/powerpoint/2010/main" val="19484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C72B1-F8C8-43C5-AD2D-39A970A8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Medische</a:t>
            </a:r>
            <a:r>
              <a:rPr lang="en-US" dirty="0"/>
              <a:t> </a:t>
            </a:r>
            <a:r>
              <a:rPr lang="en-US" dirty="0" err="1"/>
              <a:t>interventies</a:t>
            </a:r>
            <a:r>
              <a:rPr lang="en-US" dirty="0"/>
              <a:t> </a:t>
            </a:r>
            <a:r>
              <a:rPr lang="en-US" dirty="0" err="1"/>
              <a:t>laatste</a:t>
            </a:r>
            <a:r>
              <a:rPr lang="en-US" dirty="0"/>
              <a:t> </a:t>
            </a:r>
            <a:r>
              <a:rPr lang="en-US" dirty="0" err="1"/>
              <a:t>levensfase</a:t>
            </a:r>
            <a:endParaRPr lang="ru-R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79A500-869D-4BBF-80A4-A70522D4891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91AD62D1-A812-47C7-922E-8A12A8B225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" b="6333"/>
          <a:stretch>
            <a:fillRect/>
          </a:stretch>
        </p:blipFill>
        <p:spPr>
          <a:xfrm>
            <a:off x="372150" y="1449338"/>
            <a:ext cx="3571200" cy="46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8BC96E-EF41-441A-BD3B-D4DDAF603801}"/>
              </a:ext>
            </a:extLst>
          </p:cNvPr>
          <p:cNvSpPr txBox="1"/>
          <p:nvPr/>
        </p:nvSpPr>
        <p:spPr>
          <a:xfrm>
            <a:off x="4841637" y="1762957"/>
            <a:ext cx="3041888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zijn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755DE-FA97-4CE8-8E76-12F13AACB1E0}"/>
              </a:ext>
            </a:extLst>
          </p:cNvPr>
          <p:cNvSpPr txBox="1"/>
          <p:nvPr/>
        </p:nvSpPr>
        <p:spPr>
          <a:xfrm>
            <a:off x="4841637" y="2519080"/>
            <a:ext cx="3714077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Symptoombestrijding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460BBF-8260-4A95-B43F-3BE06E9E68AC}"/>
              </a:ext>
            </a:extLst>
          </p:cNvPr>
          <p:cNvSpPr/>
          <p:nvPr/>
        </p:nvSpPr>
        <p:spPr>
          <a:xfrm>
            <a:off x="4305298" y="2391864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2C7C892-170B-4568-B161-A804DC28F49B}"/>
              </a:ext>
            </a:extLst>
          </p:cNvPr>
          <p:cNvSpPr/>
          <p:nvPr/>
        </p:nvSpPr>
        <p:spPr>
          <a:xfrm>
            <a:off x="4305298" y="1633287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AD5ED1-AD9C-46DB-BB5F-27ADBD89FF29}"/>
              </a:ext>
            </a:extLst>
          </p:cNvPr>
          <p:cNvSpPr txBox="1"/>
          <p:nvPr/>
        </p:nvSpPr>
        <p:spPr>
          <a:xfrm>
            <a:off x="4841637" y="3279004"/>
            <a:ext cx="3041888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Pallliatieve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sedatie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76E1BD-3782-4BF2-A797-662A20FADD43}"/>
              </a:ext>
            </a:extLst>
          </p:cNvPr>
          <p:cNvSpPr txBox="1"/>
          <p:nvPr/>
        </p:nvSpPr>
        <p:spPr>
          <a:xfrm>
            <a:off x="4841637" y="4034230"/>
            <a:ext cx="3714077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Acute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palliatieve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sedatie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901AA55-2E26-41ED-A84D-9ABCFBFA5314}"/>
              </a:ext>
            </a:extLst>
          </p:cNvPr>
          <p:cNvSpPr/>
          <p:nvPr/>
        </p:nvSpPr>
        <p:spPr>
          <a:xfrm>
            <a:off x="4305298" y="3909017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5DA7D8-BB68-42D8-9909-53D1D117742B}"/>
              </a:ext>
            </a:extLst>
          </p:cNvPr>
          <p:cNvSpPr/>
          <p:nvPr/>
        </p:nvSpPr>
        <p:spPr>
          <a:xfrm>
            <a:off x="4305298" y="3150440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9AFEAC-45E2-41E3-BCBF-95B19690C30F}"/>
              </a:ext>
            </a:extLst>
          </p:cNvPr>
          <p:cNvSpPr txBox="1"/>
          <p:nvPr/>
        </p:nvSpPr>
        <p:spPr>
          <a:xfrm>
            <a:off x="4841637" y="4780142"/>
            <a:ext cx="3041888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Afzien van eten en drinken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139D73-0BF9-4719-8561-B3AB5E2E3550}"/>
              </a:ext>
            </a:extLst>
          </p:cNvPr>
          <p:cNvSpPr txBox="1"/>
          <p:nvPr/>
        </p:nvSpPr>
        <p:spPr>
          <a:xfrm>
            <a:off x="4841637" y="5538719"/>
            <a:ext cx="3714077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Euthanasie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626F09A-9927-44E0-8C93-0B3DF302DDC2}"/>
              </a:ext>
            </a:extLst>
          </p:cNvPr>
          <p:cNvSpPr/>
          <p:nvPr/>
        </p:nvSpPr>
        <p:spPr>
          <a:xfrm>
            <a:off x="4305298" y="5409049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615CCB3-3047-4833-93FE-FA7DC339E82D}"/>
              </a:ext>
            </a:extLst>
          </p:cNvPr>
          <p:cNvSpPr/>
          <p:nvPr/>
        </p:nvSpPr>
        <p:spPr>
          <a:xfrm>
            <a:off x="4305298" y="4650472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A6B057BC-924B-4E31-982A-C93A8BC72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7703" y="4024187"/>
            <a:ext cx="211530" cy="3060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B14AC784-F8A4-4E32-B5BE-0EDCE28E9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1468" y="3300792"/>
            <a:ext cx="324000" cy="23563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0EAF9B76-1DCB-47A8-AD5E-BB479908E0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55650" y="2495579"/>
            <a:ext cx="235636" cy="3240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B6B584C7-C2BF-4C53-BC2F-C0A72E8007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29468" y="4776536"/>
            <a:ext cx="288000" cy="284212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30DC911B-BDB0-4529-9E68-4D2BDA44E3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84182" y="5515219"/>
            <a:ext cx="22275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457559_Hospital_Assistance_Bed_3840x2160">
            <a:hlinkClick r:id="" action="ppaction://media"/>
            <a:extLst>
              <a:ext uri="{FF2B5EF4-FFF2-40B4-BE49-F238E27FC236}">
                <a16:creationId xmlns:a16="http://schemas.microsoft.com/office/drawing/2014/main" id="{6EFC6243-43A7-4DA5-A23A-93F07EAAB2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E3DA7F-1EC2-49A4-90D7-85127D0F8B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730C7D-496C-455D-A259-8AB8185101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Hoe </a:t>
            </a:r>
            <a:r>
              <a:rPr lang="en-US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gaan</a:t>
            </a: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we </a:t>
            </a:r>
            <a:r>
              <a:rPr lang="en-US" sz="4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dood</a:t>
            </a: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?</a:t>
            </a:r>
          </a:p>
          <a:p>
            <a:r>
              <a:rPr lang="en-US" sz="6000" dirty="0"/>
              <a:t>Final common pathway</a:t>
            </a:r>
            <a:endParaRPr lang="ru-RU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46525-AEEA-4054-9B6C-5A1416123F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2" y="432084"/>
            <a:ext cx="1217970" cy="2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64BB3-2E6C-4FDE-BD12-D9E7D9E3E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common pathway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9FADF9-2601-407A-A17E-7551FB715BDE}"/>
              </a:ext>
            </a:extLst>
          </p:cNvPr>
          <p:cNvSpPr txBox="1"/>
          <p:nvPr/>
        </p:nvSpPr>
        <p:spPr>
          <a:xfrm>
            <a:off x="371475" y="1457339"/>
            <a:ext cx="572452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9E35"/>
              </a:buClr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Metabole ontregeling van het lichaam (vrijkomen van cytokines) leidt tot een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cascade aan reacties: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8DB3B0-FE33-47CF-92F7-1DD5F700B20C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>
          <a:xfrm>
            <a:off x="1173804" y="3321677"/>
            <a:ext cx="1875278" cy="0"/>
          </a:xfrm>
          <a:prstGeom prst="line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DE7328-856F-459B-B338-1C9372A194A7}"/>
              </a:ext>
            </a:extLst>
          </p:cNvPr>
          <p:cNvCxnSpPr>
            <a:cxnSpLocks/>
            <a:stCxn id="9" idx="6"/>
            <a:endCxn id="10" idx="2"/>
          </p:cNvCxnSpPr>
          <p:nvPr/>
        </p:nvCxnSpPr>
        <p:spPr>
          <a:xfrm>
            <a:off x="3851411" y="3321677"/>
            <a:ext cx="2527988" cy="0"/>
          </a:xfrm>
          <a:prstGeom prst="line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E7E072-2F16-40CF-AFAA-30F8CFF43024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7181728" y="3321677"/>
            <a:ext cx="2050131" cy="0"/>
          </a:xfrm>
          <a:prstGeom prst="line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88D9981-A67F-4CEC-A371-203E0970C6A6}"/>
              </a:ext>
            </a:extLst>
          </p:cNvPr>
          <p:cNvGrpSpPr/>
          <p:nvPr/>
        </p:nvGrpSpPr>
        <p:grpSpPr>
          <a:xfrm>
            <a:off x="9184550" y="2920512"/>
            <a:ext cx="2635975" cy="2019101"/>
            <a:chOff x="9184550" y="2920512"/>
            <a:chExt cx="2635975" cy="201910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5CA4783-3F95-4C68-B0BD-5AA728FED61C}"/>
                </a:ext>
              </a:extLst>
            </p:cNvPr>
            <p:cNvSpPr txBox="1"/>
            <p:nvPr/>
          </p:nvSpPr>
          <p:spPr>
            <a:xfrm>
              <a:off x="9184550" y="3585396"/>
              <a:ext cx="960370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2B2B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EB Garamond SemiBold"/>
                  <a:ea typeface="+mn-ea"/>
                  <a:cs typeface="+mn-cs"/>
                </a:rPr>
                <a:t>4</a:t>
              </a:r>
              <a:endParaRPr kumimoji="0" lang="ru-RU" sz="8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EB Garamond SemiBold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C379C15-7E87-4868-A6ED-622D10455F54}"/>
                </a:ext>
              </a:extLst>
            </p:cNvPr>
            <p:cNvSpPr/>
            <p:nvPr/>
          </p:nvSpPr>
          <p:spPr>
            <a:xfrm>
              <a:off x="9231859" y="2920512"/>
              <a:ext cx="802329" cy="80232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A67DC4-547E-4BD0-B574-CDF63D7F4887}"/>
                </a:ext>
              </a:extLst>
            </p:cNvPr>
            <p:cNvSpPr txBox="1"/>
            <p:nvPr/>
          </p:nvSpPr>
          <p:spPr>
            <a:xfrm>
              <a:off x="9231859" y="3985506"/>
              <a:ext cx="2588666" cy="553998"/>
            </a:xfrm>
            <a:prstGeom prst="rect">
              <a:avLst/>
            </a:prstGeom>
            <a:noFill/>
          </p:spPr>
          <p:txBody>
            <a:bodyPr wrap="square" lIns="0" tIns="0" rIns="0" bIns="0" numCol="1" spcCol="360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Cerebraal zuurstoftekort en ischemie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E573CEF-BE1B-4A59-AF1F-A1F6F6C13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53023" y="3141676"/>
              <a:ext cx="360000" cy="3600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DB4479F-06C6-43C3-965A-74DDCFC0412B}"/>
              </a:ext>
            </a:extLst>
          </p:cNvPr>
          <p:cNvGrpSpPr/>
          <p:nvPr/>
        </p:nvGrpSpPr>
        <p:grpSpPr>
          <a:xfrm>
            <a:off x="6300378" y="2920512"/>
            <a:ext cx="2189829" cy="2019101"/>
            <a:chOff x="6300378" y="2920512"/>
            <a:chExt cx="2189829" cy="201910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EC46613-C3EF-4179-904B-150CDFD38C73}"/>
                </a:ext>
              </a:extLst>
            </p:cNvPr>
            <p:cNvSpPr txBox="1"/>
            <p:nvPr/>
          </p:nvSpPr>
          <p:spPr>
            <a:xfrm>
              <a:off x="6300378" y="3585396"/>
              <a:ext cx="960370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2B2B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EB Garamond SemiBold"/>
                  <a:ea typeface="+mn-ea"/>
                  <a:cs typeface="+mn-cs"/>
                </a:rPr>
                <a:t>3</a:t>
              </a:r>
              <a:endParaRPr kumimoji="0" lang="ru-RU" sz="8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EB Garamond SemiBold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A348082-ACD1-4062-88FF-5AEAE2473AE5}"/>
                </a:ext>
              </a:extLst>
            </p:cNvPr>
            <p:cNvSpPr/>
            <p:nvPr/>
          </p:nvSpPr>
          <p:spPr>
            <a:xfrm>
              <a:off x="6379399" y="2920512"/>
              <a:ext cx="802329" cy="80232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7066E4-DFBB-423C-A34B-4067A3279C47}"/>
                </a:ext>
              </a:extLst>
            </p:cNvPr>
            <p:cNvSpPr txBox="1"/>
            <p:nvPr/>
          </p:nvSpPr>
          <p:spPr>
            <a:xfrm>
              <a:off x="6379399" y="3985506"/>
              <a:ext cx="2110808" cy="553998"/>
            </a:xfrm>
            <a:prstGeom prst="rect">
              <a:avLst/>
            </a:prstGeom>
            <a:noFill/>
          </p:spPr>
          <p:txBody>
            <a:bodyPr wrap="square" lIns="0" tIns="0" rIns="0" bIns="0" numCol="1" spcCol="360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Verminderde functie </a:t>
              </a:r>
              <a:b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</a:b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van lever- en nieren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25BF509B-929F-499D-93B8-974DDF8D3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64563" y="3157611"/>
              <a:ext cx="432000" cy="328131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CB1DF53-6B20-4F41-A84B-565CDACE2C24}"/>
              </a:ext>
            </a:extLst>
          </p:cNvPr>
          <p:cNvGrpSpPr/>
          <p:nvPr/>
        </p:nvGrpSpPr>
        <p:grpSpPr>
          <a:xfrm>
            <a:off x="2955773" y="2920512"/>
            <a:ext cx="2681975" cy="2019101"/>
            <a:chOff x="2955773" y="2920512"/>
            <a:chExt cx="2681975" cy="201910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2834B2-818B-4773-9B49-6A5D7DD2FB2A}"/>
                </a:ext>
              </a:extLst>
            </p:cNvPr>
            <p:cNvSpPr txBox="1"/>
            <p:nvPr/>
          </p:nvSpPr>
          <p:spPr>
            <a:xfrm>
              <a:off x="2955773" y="3585396"/>
              <a:ext cx="960370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2B2B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EB Garamond SemiBold"/>
                  <a:ea typeface="+mn-ea"/>
                  <a:cs typeface="+mn-cs"/>
                </a:rPr>
                <a:t>2</a:t>
              </a:r>
              <a:endParaRPr kumimoji="0" lang="ru-RU" sz="8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EB Garamond SemiBold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15FCE65-8EC8-4B89-A6B3-3F2B20D95525}"/>
                </a:ext>
              </a:extLst>
            </p:cNvPr>
            <p:cNvSpPr/>
            <p:nvPr/>
          </p:nvSpPr>
          <p:spPr>
            <a:xfrm>
              <a:off x="3049082" y="2920512"/>
              <a:ext cx="802329" cy="80232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56D822-E729-4703-8D4B-7F2C2F988FB4}"/>
                </a:ext>
              </a:extLst>
            </p:cNvPr>
            <p:cNvSpPr txBox="1"/>
            <p:nvPr/>
          </p:nvSpPr>
          <p:spPr>
            <a:xfrm>
              <a:off x="3049082" y="3985506"/>
              <a:ext cx="2588666" cy="553998"/>
            </a:xfrm>
            <a:prstGeom prst="rect">
              <a:avLst/>
            </a:prstGeom>
            <a:noFill/>
          </p:spPr>
          <p:txBody>
            <a:bodyPr wrap="square" lIns="0" tIns="0" rIns="0" bIns="0" numCol="1" spcCol="360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Verminderde pompfunctie van het hart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7693FE2F-2643-46F7-B318-6B018B43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94920" y="3105676"/>
              <a:ext cx="310652" cy="4320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7C7A63D-7133-4A90-BF80-D04C4CB993E6}"/>
              </a:ext>
            </a:extLst>
          </p:cNvPr>
          <p:cNvGrpSpPr/>
          <p:nvPr/>
        </p:nvGrpSpPr>
        <p:grpSpPr>
          <a:xfrm>
            <a:off x="263878" y="2920512"/>
            <a:ext cx="2043553" cy="2019101"/>
            <a:chOff x="263878" y="2920512"/>
            <a:chExt cx="2043553" cy="201910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CC14E1D-11D9-481D-ABD6-DCDA9DB388BE}"/>
                </a:ext>
              </a:extLst>
            </p:cNvPr>
            <p:cNvSpPr txBox="1"/>
            <p:nvPr/>
          </p:nvSpPr>
          <p:spPr>
            <a:xfrm>
              <a:off x="263878" y="3585396"/>
              <a:ext cx="960370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2B2B2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EB Garamond SemiBold"/>
                  <a:ea typeface="+mn-ea"/>
                  <a:cs typeface="+mn-cs"/>
                </a:rPr>
                <a:t>1</a:t>
              </a:r>
              <a:endParaRPr kumimoji="0" lang="ru-RU" sz="8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EB Garamond SemiBold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A9FAD9-B6A2-4915-9F5C-81039A1D7199}"/>
                </a:ext>
              </a:extLst>
            </p:cNvPr>
            <p:cNvSpPr txBox="1"/>
            <p:nvPr/>
          </p:nvSpPr>
          <p:spPr>
            <a:xfrm>
              <a:off x="371475" y="3985506"/>
              <a:ext cx="1935956" cy="553998"/>
            </a:xfrm>
            <a:prstGeom prst="rect">
              <a:avLst/>
            </a:prstGeom>
            <a:noFill/>
          </p:spPr>
          <p:txBody>
            <a:bodyPr wrap="square" lIns="0" tIns="0" rIns="0" bIns="0" numCol="1" spcCol="360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Anorexie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/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cachexiesyndroom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DA4BB07-2F2C-46BD-AD69-F5F411D4155C}"/>
                </a:ext>
              </a:extLst>
            </p:cNvPr>
            <p:cNvSpPr/>
            <p:nvPr/>
          </p:nvSpPr>
          <p:spPr>
            <a:xfrm>
              <a:off x="371475" y="2920512"/>
              <a:ext cx="802329" cy="802329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F221A675-29E0-4A85-9C2A-2E0BFBE39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6639" y="3105676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011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FAB00-C1ED-4F6D-A70E-F22D67F3E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Gedaalde cardiac output</a:t>
            </a:r>
            <a:endParaRPr lang="ru-RU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390D847-39CE-4D9A-8CAE-5FDC7B14879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0" b="993"/>
          <a:stretch/>
        </p:blipFill>
        <p:spPr>
          <a:xfrm>
            <a:off x="372150" y="1449338"/>
            <a:ext cx="3571200" cy="4680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4F71C6-0E31-4981-A2FD-CACCC103AE31}"/>
              </a:ext>
            </a:extLst>
          </p:cNvPr>
          <p:cNvSpPr txBox="1"/>
          <p:nvPr/>
        </p:nvSpPr>
        <p:spPr>
          <a:xfrm>
            <a:off x="4314695" y="2179507"/>
            <a:ext cx="3571200" cy="3308598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Daling cardiac output: 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slechte perifere circulatie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Huidafwijkingen (livido reticularis)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Fascia hippocratica /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ingevallen gelaat / spitse neus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Droge slijmvliezen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Nierinsufficiëntie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→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uremie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→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sufheid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Nierinsufficiëntie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→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slechtere klaring medicatie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Oligurie / anurie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F8E8F9-D2AE-4A84-B824-3AD717758961}"/>
              </a:ext>
            </a:extLst>
          </p:cNvPr>
          <p:cNvSpPr/>
          <p:nvPr/>
        </p:nvSpPr>
        <p:spPr>
          <a:xfrm>
            <a:off x="4314695" y="1458425"/>
            <a:ext cx="536340" cy="5363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1D8692-238E-4391-81A1-8EC1C9117B1E}"/>
              </a:ext>
            </a:extLst>
          </p:cNvPr>
          <p:cNvSpPr/>
          <p:nvPr/>
        </p:nvSpPr>
        <p:spPr>
          <a:xfrm>
            <a:off x="8259369" y="1458425"/>
            <a:ext cx="536340" cy="5363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05AED2-A83F-4F62-B352-77C2C0B31E66}"/>
              </a:ext>
            </a:extLst>
          </p:cNvPr>
          <p:cNvSpPr txBox="1"/>
          <p:nvPr/>
        </p:nvSpPr>
        <p:spPr>
          <a:xfrm>
            <a:off x="8245475" y="2179507"/>
            <a:ext cx="3571200" cy="553998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Lever insufficiëntie: 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sufheid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4C88FB-FA5B-46C6-9F7B-8B1E2AD97B19}"/>
              </a:ext>
            </a:extLst>
          </p:cNvPr>
          <p:cNvSpPr txBox="1"/>
          <p:nvPr/>
        </p:nvSpPr>
        <p:spPr>
          <a:xfrm>
            <a:off x="8257240" y="4210832"/>
            <a:ext cx="3571200" cy="1277273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Respiratoire insufficiëntie 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door longoedeem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Benauwdheid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Sufheid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B99536C-210D-4441-A9FF-81DA7A34BD6C}"/>
              </a:ext>
            </a:extLst>
          </p:cNvPr>
          <p:cNvSpPr/>
          <p:nvPr/>
        </p:nvSpPr>
        <p:spPr>
          <a:xfrm>
            <a:off x="8257240" y="3489750"/>
            <a:ext cx="536340" cy="5363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A75CA8B-D3B9-412C-8D69-4290A66B0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2842" y="1573595"/>
            <a:ext cx="220045" cy="306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694B94C-B088-425E-A42F-9BB945B8D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74539" y="1596198"/>
            <a:ext cx="306000" cy="26079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1830CBD-A32F-41AA-9FF2-17DA39665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72410" y="3604920"/>
            <a:ext cx="30600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1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/>
      <p:bldP spid="18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052D76-A9D5-4ECC-87D2-BEA1B347E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/>
              <a:t>Palliatieve zorg</a:t>
            </a:r>
            <a:br>
              <a:rPr lang="nl-NL" sz="4400" dirty="0"/>
            </a:br>
            <a:r>
              <a:rPr lang="nl-NL" sz="4400" dirty="0"/>
              <a:t>“Leven toevoegen aan de dagen”</a:t>
            </a:r>
            <a:endParaRPr lang="ru-RU" sz="4400" dirty="0"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F0566-15F5-499F-8D6C-B6BB864B49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6215293"/>
            <a:ext cx="6878874" cy="274407"/>
          </a:xfrm>
        </p:spPr>
        <p:txBody>
          <a:bodyPr/>
          <a:lstStyle/>
          <a:p>
            <a:r>
              <a:rPr lang="en-US" b="1" dirty="0"/>
              <a:t>SM de </a:t>
            </a:r>
            <a:r>
              <a:rPr lang="en-US" b="1" dirty="0" err="1"/>
              <a:t>Hosson</a:t>
            </a:r>
            <a:r>
              <a:rPr lang="en-US" b="1" dirty="0"/>
              <a:t>, </a:t>
            </a:r>
            <a:r>
              <a:rPr lang="en-US" dirty="0" err="1"/>
              <a:t>Longarts</a:t>
            </a:r>
            <a:r>
              <a:rPr lang="en-US" dirty="0"/>
              <a:t> </a:t>
            </a:r>
            <a:r>
              <a:rPr lang="en-US" dirty="0">
                <a:solidFill>
                  <a:schemeClr val="accent5"/>
                </a:solidFill>
              </a:rPr>
              <a:t>| September 2023</a:t>
            </a:r>
            <a:endParaRPr lang="ru-RU" dirty="0">
              <a:solidFill>
                <a:schemeClr val="accent5"/>
              </a:solidFill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0F81185-F608-4A76-A896-BD5B54B7B6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b="87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431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46359-C91B-4F8A-A088-B56A1CFFA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Cerebrale hypoxie</a:t>
            </a:r>
            <a:endParaRPr lang="ru-RU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B73BC88-DA66-4E12-8A2B-E45BD2CC130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9" r="24559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BE5D06-7DE5-49C6-994E-505025FEC492}"/>
              </a:ext>
            </a:extLst>
          </p:cNvPr>
          <p:cNvSpPr txBox="1"/>
          <p:nvPr/>
        </p:nvSpPr>
        <p:spPr>
          <a:xfrm>
            <a:off x="4314695" y="2179507"/>
            <a:ext cx="3571200" cy="1846659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Zuurstoftekort in de hersenen.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Dit leidt tot: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Sufheid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Afname reflexen: hoestreflex / slikreflex: reutelen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Cheynes-Stokes Ademhaling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879CEE-AB10-4342-B287-B55512BA4BA6}"/>
              </a:ext>
            </a:extLst>
          </p:cNvPr>
          <p:cNvSpPr/>
          <p:nvPr/>
        </p:nvSpPr>
        <p:spPr>
          <a:xfrm>
            <a:off x="4314695" y="1458425"/>
            <a:ext cx="536340" cy="5363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6019B85-917D-42F2-AFA2-4ACD2C7BC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45424" y="1573595"/>
            <a:ext cx="274881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5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A0F7F-2EE3-4A2B-885E-EE028D55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Signalen van een naderende dood</a:t>
            </a:r>
            <a:endParaRPr lang="ru-RU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BBB7708-DD92-4022-8229-35B46E44A42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5301" y="5677863"/>
            <a:ext cx="1475753" cy="636353"/>
          </a:xfrm>
          <a:prstGeom prst="rect">
            <a:avLst/>
          </a:prstGeom>
        </p:spPr>
      </p:pic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629A772E-0489-4786-B728-D96FBB452A57}"/>
              </a:ext>
            </a:extLst>
          </p:cNvPr>
          <p:cNvGraphicFramePr>
            <a:graphicFrameLocks noGrp="1"/>
          </p:cNvGraphicFramePr>
          <p:nvPr/>
        </p:nvGraphicFramePr>
        <p:xfrm>
          <a:off x="371474" y="1449388"/>
          <a:ext cx="11449056" cy="2241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705">
                  <a:extLst>
                    <a:ext uri="{9D8B030D-6E8A-4147-A177-3AD203B41FA5}">
                      <a16:colId xmlns:a16="http://schemas.microsoft.com/office/drawing/2014/main" val="2252618581"/>
                    </a:ext>
                  </a:extLst>
                </a:gridCol>
                <a:gridCol w="2441051">
                  <a:extLst>
                    <a:ext uri="{9D8B030D-6E8A-4147-A177-3AD203B41FA5}">
                      <a16:colId xmlns:a16="http://schemas.microsoft.com/office/drawing/2014/main" val="2801185856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val="3141481225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val="843417797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val="4204431263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val="278258723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val="3869340764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val="2717008731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val="3912597855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val="322827804"/>
                    </a:ext>
                  </a:extLst>
                </a:gridCol>
                <a:gridCol w="954700">
                  <a:extLst>
                    <a:ext uri="{9D8B030D-6E8A-4147-A177-3AD203B41FA5}">
                      <a16:colId xmlns:a16="http://schemas.microsoft.com/office/drawing/2014/main" val="3360106180"/>
                    </a:ext>
                  </a:extLst>
                </a:gridCol>
              </a:tblGrid>
              <a:tr h="470264">
                <a:tc gridSpan="2">
                  <a:txBody>
                    <a:bodyPr/>
                    <a:lstStyle/>
                    <a:p>
                      <a:pPr marL="87313" indent="0"/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Dag(</a:t>
                      </a:r>
                      <a:r>
                        <a:rPr lang="en-US" sz="1600" dirty="0" err="1">
                          <a:solidFill>
                            <a:schemeClr val="accent2"/>
                          </a:solidFill>
                        </a:rPr>
                        <a:t>en</a:t>
                      </a:r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) </a:t>
                      </a:r>
                      <a:r>
                        <a:rPr lang="en-US" sz="1600" dirty="0" err="1">
                          <a:solidFill>
                            <a:schemeClr val="accent2"/>
                          </a:solidFill>
                        </a:rPr>
                        <a:t>voor</a:t>
                      </a:r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2"/>
                          </a:solidFill>
                        </a:rPr>
                        <a:t>overlijden</a:t>
                      </a:r>
                      <a:endParaRPr lang="en-US" sz="1600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87313" indent="0"/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Dag(</a:t>
                      </a:r>
                      <a:r>
                        <a:rPr lang="en-US" sz="1600" dirty="0" err="1">
                          <a:solidFill>
                            <a:schemeClr val="accent2"/>
                          </a:solidFill>
                        </a:rPr>
                        <a:t>en</a:t>
                      </a:r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) </a:t>
                      </a:r>
                      <a:r>
                        <a:rPr lang="en-US" sz="1600" dirty="0" err="1">
                          <a:solidFill>
                            <a:schemeClr val="accent2"/>
                          </a:solidFill>
                        </a:rPr>
                        <a:t>voor</a:t>
                      </a:r>
                      <a:r>
                        <a:rPr lang="en-US" sz="1600" dirty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accent2"/>
                          </a:solidFill>
                        </a:rPr>
                        <a:t>overlijden</a:t>
                      </a:r>
                      <a:endParaRPr lang="en-US" sz="1600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-8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-7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710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5715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19715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252000">
                        <a:spcBef>
                          <a:spcPts val="1200"/>
                        </a:spcBef>
                      </a:pPr>
                      <a:endParaRPr lang="nl-NL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2000">
                        <a:spcBef>
                          <a:spcPts val="1200"/>
                        </a:spcBef>
                      </a:pPr>
                      <a:endParaRPr lang="nl-NL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l-NL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ato Regular 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182594"/>
                  </a:ext>
                </a:extLst>
              </a:tr>
              <a:tr h="381832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(% </a:t>
                      </a:r>
                      <a:r>
                        <a:rPr lang="en-US" sz="1600" b="0" kern="1200" dirty="0" err="1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patiënten</a:t>
                      </a:r>
                      <a:r>
                        <a:rPr lang="en-US" sz="1600" b="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0" marR="0" marT="62865" marB="0" vert="vert27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64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600" b="1" kern="1200" dirty="0" err="1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Reutelen</a:t>
                      </a:r>
                      <a:endParaRPr sz="1600" b="1" kern="1200" dirty="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2865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0,9</a:t>
                      </a: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1,3</a:t>
                      </a: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5,1</a:t>
                      </a: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9,1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15,2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71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29,1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47,6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1406307"/>
                  </a:ext>
                </a:extLst>
              </a:tr>
              <a:tr h="381832">
                <a:tc vMerge="1">
                  <a:txBody>
                    <a:bodyPr/>
                    <a:lstStyle/>
                    <a:p>
                      <a:pPr marL="1764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600" b="1" kern="1200" dirty="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2865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4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600" b="1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Apnoe</a:t>
                      </a:r>
                    </a:p>
                  </a:txBody>
                  <a:tcPr marL="0" marR="0" marT="62865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0,1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1,6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2,6</a:t>
                      </a: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6,0</a:t>
                      </a: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10,5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17,8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29,5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3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497305"/>
                  </a:ext>
                </a:extLst>
              </a:tr>
              <a:tr h="381832">
                <a:tc vMerge="1">
                  <a:txBody>
                    <a:bodyPr/>
                    <a:lstStyle/>
                    <a:p>
                      <a:pPr marL="1764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600" b="1" kern="1200" dirty="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2865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64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600" b="1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Anurie</a:t>
                      </a:r>
                    </a:p>
                  </a:txBody>
                  <a:tcPr marL="0" marR="0" marT="62865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2,3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2,2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3,2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3,6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14,2</a:t>
                      </a: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71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31,1</a:t>
                      </a: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47,3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616842"/>
                  </a:ext>
                </a:extLst>
              </a:tr>
              <a:tr h="381832">
                <a:tc vMerge="1">
                  <a:txBody>
                    <a:bodyPr/>
                    <a:lstStyle/>
                    <a:p>
                      <a:pPr marL="1764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endParaRPr sz="1600" b="1" kern="1200" dirty="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2865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4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600" b="1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Somnolentie</a:t>
                      </a:r>
                    </a:p>
                  </a:txBody>
                  <a:tcPr marL="0" marR="0" marT="62865" marB="0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5,7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7,3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9,3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12,7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17,4</a:t>
                      </a: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23,9</a:t>
                      </a:r>
                      <a:endParaRPr sz="1600" b="0" kern="120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36,2</a:t>
                      </a: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71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57,2</a:t>
                      </a: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b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75,0</a:t>
                      </a:r>
                    </a:p>
                  </a:txBody>
                  <a:tcPr marL="0" marR="0" marT="6096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9840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244A3C0-8C54-48F2-948F-6BF12D0A774C}"/>
              </a:ext>
            </a:extLst>
          </p:cNvPr>
          <p:cNvSpPr txBox="1"/>
          <p:nvPr/>
        </p:nvSpPr>
        <p:spPr>
          <a:xfrm>
            <a:off x="371475" y="6034680"/>
            <a:ext cx="7512050" cy="33855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Hufkens, K. (2003). Objectief waarneembare tekens van het naderend overlijden bij  palliatieve patiënten. </a:t>
            </a:r>
            <a:b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Afstudeerscriptie, faculteit Medisch-Sociale wetenschappen,  Katholieke Universiteit Leuven</a:t>
            </a:r>
          </a:p>
        </p:txBody>
      </p:sp>
    </p:spTree>
    <p:extLst>
      <p:ext uri="{BB962C8B-B14F-4D97-AF65-F5344CB8AC3E}">
        <p14:creationId xmlns:p14="http://schemas.microsoft.com/office/powerpoint/2010/main" val="62276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03E6-A5F3-4804-A946-11B84A057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Signalen van een naderende dood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4309D7-A700-4B36-9E6E-FB1E681D9B34}"/>
              </a:ext>
            </a:extLst>
          </p:cNvPr>
          <p:cNvSpPr txBox="1"/>
          <p:nvPr/>
        </p:nvSpPr>
        <p:spPr>
          <a:xfrm>
            <a:off x="371475" y="6034680"/>
            <a:ext cx="7512050" cy="33855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Hufkens, K. (2003). Objectief waarneembare tekens van het naderend overlijden bij  palliatieve patiënten. </a:t>
            </a:r>
            <a:b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Afstudeerscriptie, faculteit Medisch-Sociale wetenschappen,  Katholieke Universiteit Leuven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136362D-3182-4FCA-9153-A59170E5D17D}"/>
              </a:ext>
            </a:extLst>
          </p:cNvPr>
          <p:cNvGraphicFramePr>
            <a:graphicFrameLocks/>
          </p:cNvGraphicFramePr>
          <p:nvPr/>
        </p:nvGraphicFramePr>
        <p:xfrm>
          <a:off x="371475" y="1449388"/>
          <a:ext cx="11449050" cy="4060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17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B452F-DD05-4FDC-BDC7-16AB6F614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Waakmand</a:t>
            </a:r>
            <a:endParaRPr lang="ru-RU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6A1BB94-BBE1-4961-BB3A-024A42A74E6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7" r="24547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7DFED6-5881-4CD9-91AB-105AAA32216D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Foto: </a:t>
            </a: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  <a:hlinkClick r:id="rId3"/>
              </a:rPr>
              <a:t>palliatievezorg.nl</a:t>
            </a:r>
            <a:endParaRPr kumimoji="0" lang="nl-NL" sz="800" b="0" i="1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45E249-2DDD-4E9A-80FF-91BB908925E8}"/>
              </a:ext>
            </a:extLst>
          </p:cNvPr>
          <p:cNvSpPr txBox="1"/>
          <p:nvPr/>
        </p:nvSpPr>
        <p:spPr>
          <a:xfrm>
            <a:off x="4841637" y="1762957"/>
            <a:ext cx="3041888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Boeken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EA2F7F-0479-4A12-9EBC-5C7CF2DC0BEC}"/>
              </a:ext>
            </a:extLst>
          </p:cNvPr>
          <p:cNvSpPr txBox="1"/>
          <p:nvPr/>
        </p:nvSpPr>
        <p:spPr>
          <a:xfrm>
            <a:off x="4841637" y="2519080"/>
            <a:ext cx="3714077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Gedichtenbundels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E42E98-5F08-4F23-ADC4-2F47EF74203C}"/>
              </a:ext>
            </a:extLst>
          </p:cNvPr>
          <p:cNvSpPr/>
          <p:nvPr/>
        </p:nvSpPr>
        <p:spPr>
          <a:xfrm>
            <a:off x="4305298" y="2391864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224C01-26F0-4C1A-9EE3-1207A4B2EBDF}"/>
              </a:ext>
            </a:extLst>
          </p:cNvPr>
          <p:cNvSpPr/>
          <p:nvPr/>
        </p:nvSpPr>
        <p:spPr>
          <a:xfrm>
            <a:off x="4305298" y="1633287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003ADD-95B2-420A-AD8D-EF5FD6D7D263}"/>
              </a:ext>
            </a:extLst>
          </p:cNvPr>
          <p:cNvSpPr txBox="1"/>
          <p:nvPr/>
        </p:nvSpPr>
        <p:spPr>
          <a:xfrm>
            <a:off x="4841637" y="3279004"/>
            <a:ext cx="3041888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Kussens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dekens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451650-83CB-4A02-B13A-8ECF7BEFFEB4}"/>
              </a:ext>
            </a:extLst>
          </p:cNvPr>
          <p:cNvSpPr txBox="1"/>
          <p:nvPr/>
        </p:nvSpPr>
        <p:spPr>
          <a:xfrm>
            <a:off x="4841637" y="4034230"/>
            <a:ext cx="3714077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Zelfverzorging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FFBFC9-556F-4F91-BB91-BE100615A391}"/>
              </a:ext>
            </a:extLst>
          </p:cNvPr>
          <p:cNvSpPr/>
          <p:nvPr/>
        </p:nvSpPr>
        <p:spPr>
          <a:xfrm>
            <a:off x="4305298" y="3909017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53DE69-A8FC-4133-AB9F-8EABEB1273CA}"/>
              </a:ext>
            </a:extLst>
          </p:cNvPr>
          <p:cNvSpPr/>
          <p:nvPr/>
        </p:nvSpPr>
        <p:spPr>
          <a:xfrm>
            <a:off x="4305298" y="3150440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E2A7EF-90C6-44AA-B49E-DC693DA4AD4D}"/>
              </a:ext>
            </a:extLst>
          </p:cNvPr>
          <p:cNvSpPr txBox="1"/>
          <p:nvPr/>
        </p:nvSpPr>
        <p:spPr>
          <a:xfrm>
            <a:off x="4841637" y="4780142"/>
            <a:ext cx="3041888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Snacks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9A2FA6-1CAF-447B-821B-08E70B44ECE2}"/>
              </a:ext>
            </a:extLst>
          </p:cNvPr>
          <p:cNvSpPr txBox="1"/>
          <p:nvPr/>
        </p:nvSpPr>
        <p:spPr>
          <a:xfrm>
            <a:off x="4841637" y="5538719"/>
            <a:ext cx="3714077" cy="276999"/>
          </a:xfrm>
          <a:prstGeom prst="rect">
            <a:avLst/>
          </a:prstGeom>
          <a:noFill/>
        </p:spPr>
        <p:txBody>
          <a:bodyPr wrap="square" lIns="18000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Kaarsen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C765566-3CBD-4B41-82AE-859F717D1802}"/>
              </a:ext>
            </a:extLst>
          </p:cNvPr>
          <p:cNvSpPr/>
          <p:nvPr/>
        </p:nvSpPr>
        <p:spPr>
          <a:xfrm>
            <a:off x="4305298" y="5409049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8E01B46-D1DC-4DED-A70E-DAA5903EC6A9}"/>
              </a:ext>
            </a:extLst>
          </p:cNvPr>
          <p:cNvSpPr/>
          <p:nvPr/>
        </p:nvSpPr>
        <p:spPr>
          <a:xfrm>
            <a:off x="4305298" y="4650472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621AC91-73A9-412A-914E-4A8190607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0468" y="1778525"/>
            <a:ext cx="306000" cy="245861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3EA0A70-7B92-4C39-8610-0500219E70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0468" y="4037169"/>
            <a:ext cx="306000" cy="28003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E80BC049-908B-4D02-BC15-6883EBDBAB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86210" y="5524219"/>
            <a:ext cx="174516" cy="3060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9EC3E754-E4EC-4037-BF7B-C3A6342307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60266" y="4765642"/>
            <a:ext cx="226405" cy="3060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F50BFE7B-54D9-42BD-9A40-B5A0F2DC6D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20468" y="2507034"/>
            <a:ext cx="306000" cy="3060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57C48F79-A16F-404C-AC13-38B040FA12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420468" y="3274997"/>
            <a:ext cx="306000" cy="28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95B1B-52CB-4560-A737-A2C6BA3B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Koppelbed</a:t>
            </a:r>
            <a:endParaRPr lang="ru-RU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811135F-F42D-4F4B-9690-58A407A3F0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3216" b="-42"/>
          <a:stretch/>
        </p:blipFill>
        <p:spPr>
          <a:xfrm>
            <a:off x="371475" y="1449388"/>
            <a:ext cx="7512050" cy="468471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8B1240-4853-4ABC-9613-A2FC198372A5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Foto: </a:t>
            </a: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  <a:hlinkClick r:id="rId3"/>
              </a:rPr>
              <a:t>www.mmc.nl</a:t>
            </a:r>
            <a:endParaRPr kumimoji="0" lang="nl-NL" sz="800" b="0" i="1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DCA338-9888-4CEB-96D5-ACB5FB95E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15" y="2076508"/>
            <a:ext cx="1944760" cy="13524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015504-978C-4420-8EBF-DB22B9E5F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215" y="1449388"/>
            <a:ext cx="3352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5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53591-3A92-40E2-8C97-F79D102C3B2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29AA4C-38A5-4AD8-BEFB-95ABD13D1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00" y="-1130"/>
            <a:ext cx="9601301" cy="67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1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E8F33-FA50-4B67-B70E-07FB93B38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Palliatieve zorg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FDF0E-D21B-4D24-AA83-DB229FE7AA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12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F38B9A-322A-4DD4-A622-112C2E80DE43}"/>
              </a:ext>
            </a:extLst>
          </p:cNvPr>
          <p:cNvSpPr txBox="1"/>
          <p:nvPr/>
        </p:nvSpPr>
        <p:spPr>
          <a:xfrm>
            <a:off x="371474" y="2419609"/>
            <a:ext cx="3571876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Nog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veel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uitdagingen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 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D53828C-E172-4685-9AEC-4AF9386E7BC5}"/>
              </a:ext>
            </a:extLst>
          </p:cNvPr>
          <p:cNvSpPr/>
          <p:nvPr/>
        </p:nvSpPr>
        <p:spPr>
          <a:xfrm>
            <a:off x="345534" y="1449388"/>
            <a:ext cx="802329" cy="802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6D7FC1-8D42-476A-8403-0DDF24A7FFFE}"/>
              </a:ext>
            </a:extLst>
          </p:cNvPr>
          <p:cNvSpPr/>
          <p:nvPr/>
        </p:nvSpPr>
        <p:spPr>
          <a:xfrm>
            <a:off x="4285709" y="1449388"/>
            <a:ext cx="802329" cy="802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78EA09-D3AA-438D-8D68-BEE20E23E274}"/>
              </a:ext>
            </a:extLst>
          </p:cNvPr>
          <p:cNvSpPr/>
          <p:nvPr/>
        </p:nvSpPr>
        <p:spPr>
          <a:xfrm>
            <a:off x="8219535" y="1449388"/>
            <a:ext cx="802329" cy="802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1F0B25-1BE4-4115-9423-78F4C5BD252B}"/>
              </a:ext>
            </a:extLst>
          </p:cNvPr>
          <p:cNvSpPr txBox="1"/>
          <p:nvPr/>
        </p:nvSpPr>
        <p:spPr>
          <a:xfrm>
            <a:off x="4311649" y="2419609"/>
            <a:ext cx="3571876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Maatschappelijke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relevantie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 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1247D-E4B8-4414-A15F-DA199044C474}"/>
              </a:ext>
            </a:extLst>
          </p:cNvPr>
          <p:cNvSpPr txBox="1"/>
          <p:nvPr/>
        </p:nvSpPr>
        <p:spPr>
          <a:xfrm>
            <a:off x="8251824" y="2419609"/>
            <a:ext cx="3571876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Ethiek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 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CB7D28-11C6-476A-9819-27F5777A99E3}"/>
              </a:ext>
            </a:extLst>
          </p:cNvPr>
          <p:cNvSpPr txBox="1"/>
          <p:nvPr/>
        </p:nvSpPr>
        <p:spPr>
          <a:xfrm>
            <a:off x="371474" y="4557660"/>
            <a:ext cx="3571876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Empathie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 /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compassie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 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45F11AF-8AAC-4707-8AFB-6FAD80E34337}"/>
              </a:ext>
            </a:extLst>
          </p:cNvPr>
          <p:cNvSpPr/>
          <p:nvPr/>
        </p:nvSpPr>
        <p:spPr>
          <a:xfrm>
            <a:off x="345534" y="3587439"/>
            <a:ext cx="802329" cy="802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A1962A5-D29B-4E6C-AE9D-459EF0359A29}"/>
              </a:ext>
            </a:extLst>
          </p:cNvPr>
          <p:cNvSpPr/>
          <p:nvPr/>
        </p:nvSpPr>
        <p:spPr>
          <a:xfrm>
            <a:off x="4285709" y="3587439"/>
            <a:ext cx="802329" cy="802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85522F-E969-4E06-92AB-4D3C1BD27AE8}"/>
              </a:ext>
            </a:extLst>
          </p:cNvPr>
          <p:cNvSpPr/>
          <p:nvPr/>
        </p:nvSpPr>
        <p:spPr>
          <a:xfrm>
            <a:off x="8219535" y="3587439"/>
            <a:ext cx="802329" cy="80232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ABC400-F601-4382-A0CD-445914F629BA}"/>
              </a:ext>
            </a:extLst>
          </p:cNvPr>
          <p:cNvSpPr txBox="1"/>
          <p:nvPr/>
        </p:nvSpPr>
        <p:spPr>
          <a:xfrm>
            <a:off x="4311649" y="4557660"/>
            <a:ext cx="3571876" cy="36933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Positie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zorgverlener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 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544876-A7B7-4D40-A9E7-CEAF063BA638}"/>
              </a:ext>
            </a:extLst>
          </p:cNvPr>
          <p:cNvSpPr txBox="1"/>
          <p:nvPr/>
        </p:nvSpPr>
        <p:spPr>
          <a:xfrm>
            <a:off x="8251824" y="4557660"/>
            <a:ext cx="3571876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Zorg voor de zorgverlener / vrijwilliger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4341393-1016-49E3-B97F-643F05185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698" y="1635982"/>
            <a:ext cx="432000" cy="429139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D6BB2CEB-863D-441C-B20F-835D976018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0873" y="1674036"/>
            <a:ext cx="432000" cy="35303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55BDBB0-7B16-4393-929B-C5C315571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89312" y="3772603"/>
            <a:ext cx="395122" cy="4320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C611705-A4AC-44EA-B0D4-DFFB69FC4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04699" y="1649280"/>
            <a:ext cx="432000" cy="40254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4F24D959-4A52-4C96-B2C3-4B0C090CB4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72199" y="3772603"/>
            <a:ext cx="297000" cy="43200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2CE0860-3742-454F-9A47-8C42397B70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0698" y="3776784"/>
            <a:ext cx="432000" cy="42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4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0" grpId="0"/>
      <p:bldP spid="13" grpId="0"/>
      <p:bldP spid="15" grpId="0" animBg="1"/>
      <p:bldP spid="17" grpId="0" animBg="1"/>
      <p:bldP spid="19" grpId="0" animBg="1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052D76-A9D5-4ECC-87D2-BEA1B347E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/>
              <a:t>Palliatieve sedatie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3D949A4-072A-4DCC-A047-90B73E89B1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" b="17754"/>
          <a:stretch/>
        </p:blipFill>
        <p:spPr>
          <a:xfrm>
            <a:off x="4276080" y="-7619"/>
            <a:ext cx="7915920" cy="4348798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F896EF-BBF3-4ABC-9BB2-EC357CD576D2}"/>
              </a:ext>
            </a:extLst>
          </p:cNvPr>
          <p:cNvGrpSpPr/>
          <p:nvPr/>
        </p:nvGrpSpPr>
        <p:grpSpPr>
          <a:xfrm>
            <a:off x="371474" y="5056894"/>
            <a:ext cx="945003" cy="307777"/>
            <a:chOff x="371474" y="4979072"/>
            <a:chExt cx="945003" cy="3077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D6B075D-5B28-40D3-8077-2866CE9706D9}"/>
                </a:ext>
              </a:extLst>
            </p:cNvPr>
            <p:cNvSpPr/>
            <p:nvPr/>
          </p:nvSpPr>
          <p:spPr>
            <a:xfrm>
              <a:off x="371474" y="4979072"/>
              <a:ext cx="945003" cy="3077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92EE82-EE97-4823-B8D4-AD7B9C44D66E}"/>
                </a:ext>
              </a:extLst>
            </p:cNvPr>
            <p:cNvSpPr txBox="1"/>
            <p:nvPr/>
          </p:nvSpPr>
          <p:spPr>
            <a:xfrm>
              <a:off x="371474" y="4979072"/>
              <a:ext cx="9450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Deel</a:t>
              </a: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1</a:t>
              </a:r>
              <a:endPara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783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2667-71EF-420E-B148-627AFD07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ru-RU" dirty="0"/>
          </a:p>
        </p:txBody>
      </p:sp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979A8A35-829A-4AB5-BAB3-64D778E6C9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5085" y="1449388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Achtergrond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>
            <a:hlinkClick r:id="rId22" action="ppaction://hlinksldjump"/>
            <a:extLst>
              <a:ext uri="{FF2B5EF4-FFF2-40B4-BE49-F238E27FC236}">
                <a16:creationId xmlns:a16="http://schemas.microsoft.com/office/drawing/2014/main" id="{4ED52BB0-8BEB-473E-9AE4-6B18D951B0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1475" y="1449388"/>
            <a:ext cx="400110" cy="40011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</a:p>
        </p:txBody>
      </p:sp>
      <p:sp>
        <p:nvSpPr>
          <p:cNvPr id="5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CB257035-02EF-4D0A-B788-C9157438BF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5086" y="2373271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Definities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3AEE79DE-3F80-49AC-8AFF-9ED659D34CA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71475" y="2373271"/>
            <a:ext cx="400110" cy="40011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6CA52C68-00B6-45AE-A419-C2A55143489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5086" y="1908486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Cijfers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 </a:t>
            </a:r>
          </a:p>
        </p:txBody>
      </p:sp>
      <p:sp>
        <p:nvSpPr>
          <p:cNvPr id="10" name="Rectangle 9">
            <a:hlinkClick r:id="rId23" action="ppaction://hlinksldjump"/>
            <a:extLst>
              <a:ext uri="{FF2B5EF4-FFF2-40B4-BE49-F238E27FC236}">
                <a16:creationId xmlns:a16="http://schemas.microsoft.com/office/drawing/2014/main" id="{398CFDB7-1949-4132-B80E-E45F52890F8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71475" y="1908486"/>
            <a:ext cx="400110" cy="40011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.1</a:t>
            </a:r>
          </a:p>
        </p:txBody>
      </p: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167497C3-3705-40B3-A8AD-6E57DAEF924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35085" y="5727255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Cases </a:t>
            </a:r>
          </a:p>
        </p:txBody>
      </p:sp>
      <p:sp>
        <p:nvSpPr>
          <p:cNvPr id="18" name="Rectangle 17">
            <a:hlinkClick r:id="rId22" action="ppaction://hlinksldjump"/>
            <a:extLst>
              <a:ext uri="{FF2B5EF4-FFF2-40B4-BE49-F238E27FC236}">
                <a16:creationId xmlns:a16="http://schemas.microsoft.com/office/drawing/2014/main" id="{6689A4FF-AEB1-4171-9D2A-1F9C48EEB63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71475" y="5727255"/>
            <a:ext cx="400110" cy="40011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/>
            <a:extLst>
              <a:ext uri="{FF2B5EF4-FFF2-40B4-BE49-F238E27FC236}">
                <a16:creationId xmlns:a16="http://schemas.microsoft.com/office/drawing/2014/main" id="{2C079603-C4D3-432F-B3C8-94B8B012CA5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768910" y="1449388"/>
            <a:ext cx="2546290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Ervaring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naasten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5" name="Rectangle 24">
            <a:hlinkClick r:id="rId22" action="ppaction://hlinksldjump"/>
            <a:extLst>
              <a:ext uri="{FF2B5EF4-FFF2-40B4-BE49-F238E27FC236}">
                <a16:creationId xmlns:a16="http://schemas.microsoft.com/office/drawing/2014/main" id="{BD58595F-8794-4864-9789-8FD7E5C1705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305300" y="1449388"/>
            <a:ext cx="400110" cy="40011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4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8AA14071-21A1-4EE7-B1FC-32DBEA8EED5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768910" y="3359102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Kernpunten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34" name="Rectangle 33">
            <a:hlinkClick r:id="rId22" action="ppaction://hlinksldjump"/>
            <a:extLst>
              <a:ext uri="{FF2B5EF4-FFF2-40B4-BE49-F238E27FC236}">
                <a16:creationId xmlns:a16="http://schemas.microsoft.com/office/drawing/2014/main" id="{1E50C2C1-C14F-485C-82D8-2AD918EA411C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305300" y="3359102"/>
            <a:ext cx="400110" cy="40011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AFD964-B76C-4E7E-BEB2-BE8FCF0FBDD0}"/>
              </a:ext>
            </a:extLst>
          </p:cNvPr>
          <p:cNvGrpSpPr/>
          <p:nvPr/>
        </p:nvGrpSpPr>
        <p:grpSpPr>
          <a:xfrm>
            <a:off x="368300" y="3353518"/>
            <a:ext cx="2850993" cy="1793600"/>
            <a:chOff x="368300" y="3214903"/>
            <a:chExt cx="2850993" cy="1793600"/>
          </a:xfrm>
        </p:grpSpPr>
        <p:sp>
          <p:nvSpPr>
            <p:cNvPr id="11" name="Rectangle 10">
              <a:hlinkClick r:id="" action="ppaction://noaction"/>
              <a:extLst>
                <a:ext uri="{FF2B5EF4-FFF2-40B4-BE49-F238E27FC236}">
                  <a16:creationId xmlns:a16="http://schemas.microsoft.com/office/drawing/2014/main" id="{15A86733-AF1B-4111-A893-E4DB13ED922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35085" y="3214903"/>
              <a:ext cx="2384208" cy="4001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Vormen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&amp;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uitvoering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" name="Rectangle 11">
              <a:hlinkClick r:id="rId22" action="ppaction://hlinksldjump"/>
              <a:extLst>
                <a:ext uri="{FF2B5EF4-FFF2-40B4-BE49-F238E27FC236}">
                  <a16:creationId xmlns:a16="http://schemas.microsoft.com/office/drawing/2014/main" id="{DB65AB04-D376-4E44-AEEF-9BE89CFD1849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71475" y="3214903"/>
              <a:ext cx="400110" cy="400110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2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" name="Rectangle 12">
              <a:hlinkClick r:id="" action="ppaction://noaction"/>
              <a:extLst>
                <a:ext uri="{FF2B5EF4-FFF2-40B4-BE49-F238E27FC236}">
                  <a16:creationId xmlns:a16="http://schemas.microsoft.com/office/drawing/2014/main" id="{7F1D4EC3-7269-4D44-BFAF-91762276B2A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31910" y="4138786"/>
              <a:ext cx="2067651" cy="4001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Intermitterend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Rectangle 13">
              <a:hlinkClick r:id="" action="ppaction://noaction"/>
              <a:extLst>
                <a:ext uri="{FF2B5EF4-FFF2-40B4-BE49-F238E27FC236}">
                  <a16:creationId xmlns:a16="http://schemas.microsoft.com/office/drawing/2014/main" id="{0C4A67A7-8E45-4BAC-B060-C39EB4697874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68300" y="4138786"/>
              <a:ext cx="400110" cy="40011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2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.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2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5" name="Rectangle 14">
              <a:hlinkClick r:id="" action="ppaction://noaction"/>
              <a:extLst>
                <a:ext uri="{FF2B5EF4-FFF2-40B4-BE49-F238E27FC236}">
                  <a16:creationId xmlns:a16="http://schemas.microsoft.com/office/drawing/2014/main" id="{40603682-3075-44D3-AAEF-2A0F27316280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31911" y="3674001"/>
              <a:ext cx="1844132" cy="4001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Continu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 15">
              <a:hlinkClick r:id="rId23" action="ppaction://hlinksldjump"/>
              <a:extLst>
                <a:ext uri="{FF2B5EF4-FFF2-40B4-BE49-F238E27FC236}">
                  <a16:creationId xmlns:a16="http://schemas.microsoft.com/office/drawing/2014/main" id="{87F5DF6E-66E1-4E76-853D-E8EE2EB56DA0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68300" y="3674001"/>
              <a:ext cx="400110" cy="40011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2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.1</a:t>
              </a:r>
            </a:p>
          </p:txBody>
        </p:sp>
        <p:sp>
          <p:nvSpPr>
            <p:cNvPr id="47" name="Rectangle 46">
              <a:hlinkClick r:id="" action="ppaction://noaction"/>
              <a:extLst>
                <a:ext uri="{FF2B5EF4-FFF2-40B4-BE49-F238E27FC236}">
                  <a16:creationId xmlns:a16="http://schemas.microsoft.com/office/drawing/2014/main" id="{EC64A62F-6BC2-43AD-924A-DC6AF3A1C68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31910" y="4608393"/>
              <a:ext cx="2067651" cy="4001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Acuut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 </a:t>
              </a:r>
            </a:p>
          </p:txBody>
        </p:sp>
        <p:sp>
          <p:nvSpPr>
            <p:cNvPr id="48" name="Rectangle 47">
              <a:hlinkClick r:id="" action="ppaction://noaction"/>
              <a:extLst>
                <a:ext uri="{FF2B5EF4-FFF2-40B4-BE49-F238E27FC236}">
                  <a16:creationId xmlns:a16="http://schemas.microsoft.com/office/drawing/2014/main" id="{64A5D01F-26AC-43E7-AB7A-54DC202B7751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68300" y="4608393"/>
              <a:ext cx="400110" cy="400110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2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.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3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32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2667-71EF-420E-B148-627AFD07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ru-RU" dirty="0"/>
          </a:p>
        </p:txBody>
      </p:sp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979A8A35-829A-4AB5-BAB3-64D778E6C9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5085" y="1449388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Achtergrond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>
            <a:hlinkClick r:id="rId22" action="ppaction://hlinksldjump"/>
            <a:extLst>
              <a:ext uri="{FF2B5EF4-FFF2-40B4-BE49-F238E27FC236}">
                <a16:creationId xmlns:a16="http://schemas.microsoft.com/office/drawing/2014/main" id="{4ED52BB0-8BEB-473E-9AE4-6B18D951B0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1475" y="1449388"/>
            <a:ext cx="400110" cy="40011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</a:p>
        </p:txBody>
      </p:sp>
      <p:sp>
        <p:nvSpPr>
          <p:cNvPr id="5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CB257035-02EF-4D0A-B788-C9157438BF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5086" y="2373271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Definities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3AEE79DE-3F80-49AC-8AFF-9ED659D34CA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71475" y="2373271"/>
            <a:ext cx="400110" cy="40011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6CA52C68-00B6-45AE-A419-C2A55143489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5086" y="1908486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Cijfers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 </a:t>
            </a:r>
          </a:p>
        </p:txBody>
      </p:sp>
      <p:sp>
        <p:nvSpPr>
          <p:cNvPr id="10" name="Rectangle 9">
            <a:hlinkClick r:id="rId23" action="ppaction://hlinksldjump"/>
            <a:extLst>
              <a:ext uri="{FF2B5EF4-FFF2-40B4-BE49-F238E27FC236}">
                <a16:creationId xmlns:a16="http://schemas.microsoft.com/office/drawing/2014/main" id="{398CFDB7-1949-4132-B80E-E45F52890F8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71475" y="1908486"/>
            <a:ext cx="400110" cy="40011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.1</a:t>
            </a:r>
          </a:p>
        </p:txBody>
      </p: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167497C3-3705-40B3-A8AD-6E57DAEF924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35085" y="5727255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Cases </a:t>
            </a:r>
          </a:p>
        </p:txBody>
      </p:sp>
      <p:sp>
        <p:nvSpPr>
          <p:cNvPr id="18" name="Rectangle 17">
            <a:hlinkClick r:id="rId22" action="ppaction://hlinksldjump"/>
            <a:extLst>
              <a:ext uri="{FF2B5EF4-FFF2-40B4-BE49-F238E27FC236}">
                <a16:creationId xmlns:a16="http://schemas.microsoft.com/office/drawing/2014/main" id="{6689A4FF-AEB1-4171-9D2A-1F9C48EEB63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71475" y="5727255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/>
            <a:extLst>
              <a:ext uri="{FF2B5EF4-FFF2-40B4-BE49-F238E27FC236}">
                <a16:creationId xmlns:a16="http://schemas.microsoft.com/office/drawing/2014/main" id="{2C079603-C4D3-432F-B3C8-94B8B012CA5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768910" y="1449388"/>
            <a:ext cx="2546290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Ervaring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naasten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5" name="Rectangle 24">
            <a:hlinkClick r:id="rId22" action="ppaction://hlinksldjump"/>
            <a:extLst>
              <a:ext uri="{FF2B5EF4-FFF2-40B4-BE49-F238E27FC236}">
                <a16:creationId xmlns:a16="http://schemas.microsoft.com/office/drawing/2014/main" id="{BD58595F-8794-4864-9789-8FD7E5C1705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305300" y="1449388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4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8AA14071-21A1-4EE7-B1FC-32DBEA8EED5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768910" y="3359102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Kernpunten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34" name="Rectangle 33">
            <a:hlinkClick r:id="rId22" action="ppaction://hlinksldjump"/>
            <a:extLst>
              <a:ext uri="{FF2B5EF4-FFF2-40B4-BE49-F238E27FC236}">
                <a16:creationId xmlns:a16="http://schemas.microsoft.com/office/drawing/2014/main" id="{1E50C2C1-C14F-485C-82D8-2AD918EA411C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305300" y="3359102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Rectangle 10">
            <a:hlinkClick r:id="" action="ppaction://noaction"/>
            <a:extLst>
              <a:ext uri="{FF2B5EF4-FFF2-40B4-BE49-F238E27FC236}">
                <a16:creationId xmlns:a16="http://schemas.microsoft.com/office/drawing/2014/main" id="{15A86733-AF1B-4111-A893-E4DB13ED922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35085" y="3353518"/>
            <a:ext cx="2384208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Vormen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uitvoering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12" name="Rectangle 11">
            <a:hlinkClick r:id="rId22" action="ppaction://hlinksldjump"/>
            <a:extLst>
              <a:ext uri="{FF2B5EF4-FFF2-40B4-BE49-F238E27FC236}">
                <a16:creationId xmlns:a16="http://schemas.microsoft.com/office/drawing/2014/main" id="{DB65AB04-D376-4E44-AEEF-9BE89CFD1849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71475" y="3353518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Rectangle 12">
            <a:hlinkClick r:id="" action="ppaction://noaction"/>
            <a:extLst>
              <a:ext uri="{FF2B5EF4-FFF2-40B4-BE49-F238E27FC236}">
                <a16:creationId xmlns:a16="http://schemas.microsoft.com/office/drawing/2014/main" id="{7F1D4EC3-7269-4D44-BFAF-91762276B2A7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31910" y="4277401"/>
            <a:ext cx="2067651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Intermitterend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 13">
            <a:hlinkClick r:id="" action="ppaction://noaction"/>
            <a:extLst>
              <a:ext uri="{FF2B5EF4-FFF2-40B4-BE49-F238E27FC236}">
                <a16:creationId xmlns:a16="http://schemas.microsoft.com/office/drawing/2014/main" id="{0C4A67A7-8E45-4BAC-B060-C39EB4697874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368300" y="4277401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5" name="Rectangle 14">
            <a:hlinkClick r:id="" action="ppaction://noaction"/>
            <a:extLst>
              <a:ext uri="{FF2B5EF4-FFF2-40B4-BE49-F238E27FC236}">
                <a16:creationId xmlns:a16="http://schemas.microsoft.com/office/drawing/2014/main" id="{40603682-3075-44D3-AAEF-2A0F27316280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831911" y="3812616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Continu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16" name="Rectangle 15">
            <a:hlinkClick r:id="rId23" action="ppaction://hlinksldjump"/>
            <a:extLst>
              <a:ext uri="{FF2B5EF4-FFF2-40B4-BE49-F238E27FC236}">
                <a16:creationId xmlns:a16="http://schemas.microsoft.com/office/drawing/2014/main" id="{87F5DF6E-66E1-4E76-853D-E8EE2EB56DA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368300" y="3812616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.1</a:t>
            </a:r>
          </a:p>
        </p:txBody>
      </p:sp>
      <p:sp>
        <p:nvSpPr>
          <p:cNvPr id="47" name="Rectangle 46">
            <a:hlinkClick r:id="" action="ppaction://noaction"/>
            <a:extLst>
              <a:ext uri="{FF2B5EF4-FFF2-40B4-BE49-F238E27FC236}">
                <a16:creationId xmlns:a16="http://schemas.microsoft.com/office/drawing/2014/main" id="{EC64A62F-6BC2-43AD-924A-DC6AF3A1C68D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831910" y="4747008"/>
            <a:ext cx="2067651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Acuut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 </a:t>
            </a:r>
          </a:p>
        </p:txBody>
      </p:sp>
      <p:sp>
        <p:nvSpPr>
          <p:cNvPr id="48" name="Rectangle 47">
            <a:hlinkClick r:id="" action="ppaction://noaction"/>
            <a:extLst>
              <a:ext uri="{FF2B5EF4-FFF2-40B4-BE49-F238E27FC236}">
                <a16:creationId xmlns:a16="http://schemas.microsoft.com/office/drawing/2014/main" id="{64A5D01F-26AC-43E7-AB7A-54DC202B7751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368300" y="4747008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76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CE5EB7-34B1-4640-BF23-45B1B07D23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Om video te starten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44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8D1D13-4847-4316-854F-33AEF703E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3480" y="2028616"/>
            <a:ext cx="8456356" cy="2800767"/>
          </a:xfrm>
        </p:spPr>
        <p:txBody>
          <a:bodyPr/>
          <a:lstStyle/>
          <a:p>
            <a:r>
              <a:rPr lang="nl-NL" dirty="0"/>
              <a:t>Er wordt gestorven </a:t>
            </a:r>
            <a:br>
              <a:rPr lang="nl-NL" dirty="0"/>
            </a:br>
            <a:r>
              <a:rPr lang="nl-NL" dirty="0"/>
              <a:t>en niet gedood</a:t>
            </a:r>
            <a:endParaRPr lang="ru-RU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2B3A039-3E41-E3BF-E075-DC984C7D5D0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88396" y="2333961"/>
            <a:ext cx="725276" cy="528480"/>
          </a:xfrm>
          <a:prstGeom prst="rect">
            <a:avLst/>
          </a:prstGeom>
          <a:ln w="0">
            <a:noFill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A814F7A-80C3-1DE1-2F68-3B6766E32305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0800000">
            <a:off x="5267136" y="3819127"/>
            <a:ext cx="725276" cy="528480"/>
          </a:xfrm>
          <a:prstGeom prst="rect">
            <a:avLst/>
          </a:prstGeom>
          <a:ln w="0">
            <a:noFill/>
          </a:ln>
        </p:spPr>
      </p:pic>
      <p:sp>
        <p:nvSpPr>
          <p:cNvPr id="5" name="TextBox 33">
            <a:extLst>
              <a:ext uri="{FF2B5EF4-FFF2-40B4-BE49-F238E27FC236}">
                <a16:creationId xmlns:a16="http://schemas.microsoft.com/office/drawing/2014/main" id="{21114244-DDB7-E1C3-FF2C-E3E7CDF2020D}"/>
              </a:ext>
            </a:extLst>
          </p:cNvPr>
          <p:cNvSpPr/>
          <p:nvPr/>
        </p:nvSpPr>
        <p:spPr>
          <a:xfrm>
            <a:off x="5267135" y="4699305"/>
            <a:ext cx="3571200" cy="2601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nl-NL" sz="1100" b="0" i="1" u="none" strike="noStrike" kern="1200" cap="none" spc="-1" normalizeH="0" baseline="0" noProof="0">
                <a:ln>
                  <a:noFill/>
                </a:ln>
                <a:solidFill>
                  <a:srgbClr val="EEE8E0"/>
                </a:solidFill>
                <a:effectLst/>
                <a:uLnTx/>
                <a:uFillTx/>
                <a:latin typeface="Lato"/>
                <a:ea typeface="DejaVu Sans"/>
                <a:cs typeface="+mn-cs"/>
              </a:rPr>
              <a:t>Broeckaert</a:t>
            </a:r>
            <a:endParaRPr kumimoji="0" lang="nl-NL" sz="1100" b="0" i="0" u="none" strike="noStrike" kern="1200" cap="none" spc="-1" normalizeH="0" baseline="0" noProof="0">
              <a:ln>
                <a:noFill/>
              </a:ln>
              <a:solidFill>
                <a:srgbClr val="EEE8E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1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D414-F8D5-4F05-A24C-7045121EF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Palliatieve</a:t>
            </a:r>
            <a:r>
              <a:rPr lang="en-US" dirty="0"/>
              <a:t> </a:t>
            </a:r>
            <a:r>
              <a:rPr lang="en-US" dirty="0" err="1"/>
              <a:t>sedatie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78BEC-008A-471D-8809-B226681A6FB3}"/>
              </a:ext>
            </a:extLst>
          </p:cNvPr>
          <p:cNvSpPr txBox="1"/>
          <p:nvPr/>
        </p:nvSpPr>
        <p:spPr>
          <a:xfrm>
            <a:off x="4308475" y="2268014"/>
            <a:ext cx="7512050" cy="159351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Het opzettelijk verlagen van het bewustzijn van een patiënt, 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met als doel om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lijden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te verlichten.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Het is een complexe medische handeling, 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die op indicatie verricht wordt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141623-A7A2-43EB-9FB1-E5FD1F0E14A9}"/>
              </a:ext>
            </a:extLst>
          </p:cNvPr>
          <p:cNvCxnSpPr>
            <a:cxnSpLocks/>
          </p:cNvCxnSpPr>
          <p:nvPr/>
        </p:nvCxnSpPr>
        <p:spPr>
          <a:xfrm>
            <a:off x="4308475" y="2138037"/>
            <a:ext cx="7512050" cy="0"/>
          </a:xfrm>
          <a:prstGeom prst="line">
            <a:avLst/>
          </a:prstGeom>
          <a:ln w="1905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C38695D-F999-4020-B9DC-C33CF54DD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8476" y="1423885"/>
            <a:ext cx="458015" cy="572519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690C29-7BD6-45B0-BA9B-3059A5F6C4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3C17A7-6098-40D5-B73E-EA607EDBD249}"/>
              </a:ext>
            </a:extLst>
          </p:cNvPr>
          <p:cNvSpPr/>
          <p:nvPr/>
        </p:nvSpPr>
        <p:spPr>
          <a:xfrm>
            <a:off x="371476" y="1449338"/>
            <a:ext cx="3571200" cy="4679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4CECCA6-F495-468E-9868-DB04263AD1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0"/>
          <a:stretch/>
        </p:blipFill>
        <p:spPr>
          <a:xfrm>
            <a:off x="825805" y="1694137"/>
            <a:ext cx="3116872" cy="408179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5C23209-8D2B-4B53-9CFC-6AF345E0AEFE}"/>
              </a:ext>
            </a:extLst>
          </p:cNvPr>
          <p:cNvSpPr/>
          <p:nvPr/>
        </p:nvSpPr>
        <p:spPr>
          <a:xfrm>
            <a:off x="1061421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1DC9B17-1023-4250-A0C6-7BA0FE66B84B}"/>
              </a:ext>
            </a:extLst>
          </p:cNvPr>
          <p:cNvSpPr/>
          <p:nvPr/>
        </p:nvSpPr>
        <p:spPr>
          <a:xfrm>
            <a:off x="1805740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E67356-9B2C-42EF-9028-A5821CC01972}"/>
              </a:ext>
            </a:extLst>
          </p:cNvPr>
          <p:cNvSpPr/>
          <p:nvPr/>
        </p:nvSpPr>
        <p:spPr>
          <a:xfrm>
            <a:off x="2550058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621E829-703A-4376-9574-6F70862F0A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2811" y="5529296"/>
            <a:ext cx="306000" cy="29507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5F4693D-5EE4-4B25-B825-889E716990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1910" y="5588160"/>
            <a:ext cx="324000" cy="18777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C84E2C4-BB53-4CB3-A53C-665E4215C7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12463" y="5529296"/>
            <a:ext cx="21153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6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2FFE7-F9FD-4AEB-9394-61E3F1A39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Feiten</a:t>
            </a:r>
            <a:r>
              <a:rPr lang="en-US" dirty="0"/>
              <a:t> </a:t>
            </a:r>
            <a:endParaRPr lang="ru-RU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114108-B9CE-4E78-AB85-A05EACC16259}"/>
              </a:ext>
            </a:extLst>
          </p:cNvPr>
          <p:cNvGrpSpPr/>
          <p:nvPr/>
        </p:nvGrpSpPr>
        <p:grpSpPr>
          <a:xfrm>
            <a:off x="6369059" y="2073150"/>
            <a:ext cx="3452271" cy="2437908"/>
            <a:chOff x="6369059" y="2073150"/>
            <a:chExt cx="3452271" cy="24379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8A645A-0FB4-4C58-8CEE-450E18C97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059" y="2073150"/>
              <a:ext cx="3452271" cy="24379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0DCCCD7-9431-4DE2-91D2-4CCAA621D918}"/>
                </a:ext>
              </a:extLst>
            </p:cNvPr>
            <p:cNvSpPr txBox="1"/>
            <p:nvPr/>
          </p:nvSpPr>
          <p:spPr>
            <a:xfrm>
              <a:off x="6824831" y="3127466"/>
              <a:ext cx="254072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1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en-GB" sz="2000" b="0" i="0" u="none" strike="noStrike" kern="1200" cap="none" spc="-1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  <a:t>Door welke soort dokter?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7D16A-90EC-47DC-B46A-A07BBB63CD38}"/>
              </a:ext>
            </a:extLst>
          </p:cNvPr>
          <p:cNvGrpSpPr/>
          <p:nvPr/>
        </p:nvGrpSpPr>
        <p:grpSpPr>
          <a:xfrm>
            <a:off x="2370671" y="2095429"/>
            <a:ext cx="3449410" cy="2719115"/>
            <a:chOff x="2370671" y="2095429"/>
            <a:chExt cx="3449410" cy="27191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CDD1E4F-FCC7-404E-BD79-8636CCB894E8}"/>
                </a:ext>
              </a:extLst>
            </p:cNvPr>
            <p:cNvGrpSpPr/>
            <p:nvPr/>
          </p:nvGrpSpPr>
          <p:grpSpPr>
            <a:xfrm>
              <a:off x="2370671" y="2095429"/>
              <a:ext cx="3449410" cy="2397848"/>
              <a:chOff x="2370671" y="2095429"/>
              <a:chExt cx="3449410" cy="239784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8C1021D-517D-4453-8091-B1502CF37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0671" y="2095429"/>
                <a:ext cx="3449410" cy="2397848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04FE0F9-8E29-4306-BCA0-1C3F5E2AFECE}"/>
                  </a:ext>
                </a:extLst>
              </p:cNvPr>
              <p:cNvSpPr txBox="1"/>
              <p:nvPr/>
            </p:nvSpPr>
            <p:spPr>
              <a:xfrm>
                <a:off x="2756841" y="2988967"/>
                <a:ext cx="254072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1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0" algn="l"/>
                  </a:tabLst>
                  <a:defRPr/>
                </a:pPr>
                <a:r>
                  <a:rPr kumimoji="0" lang="en-GB" sz="2000" b="0" i="0" u="none" strike="noStrike" kern="1200" cap="none" spc="-1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 regular"/>
                    <a:ea typeface="Lato regular"/>
                    <a:cs typeface="+mn-cs"/>
                  </a:rPr>
                  <a:t>Welk </a:t>
                </a:r>
                <a:r>
                  <a:rPr kumimoji="0" lang="en-GB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 regular"/>
                    <a:ea typeface="Lato regular"/>
                    <a:cs typeface="+mn-cs"/>
                  </a:rPr>
                  <a:t>p</a:t>
                </a:r>
                <a:r>
                  <a:rPr kumimoji="0" lang="en-GB" sz="2000" b="0" i="0" u="none" strike="noStrike" kern="1200" cap="none" spc="-1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 regular"/>
                    <a:ea typeface="Lato regular"/>
                    <a:cs typeface="+mn-cs"/>
                  </a:rPr>
                  <a:t>ercentage </a:t>
                </a:r>
                <a:r>
                  <a:rPr kumimoji="0" lang="en-GB" sz="2000" b="0" i="0" u="none" strike="noStrike" kern="1200" cap="none" spc="-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 regular"/>
                    <a:ea typeface="Lato regular"/>
                    <a:cs typeface="+mn-cs"/>
                  </a:rPr>
                  <a:t>aantal</a:t>
                </a:r>
                <a:r>
                  <a:rPr kumimoji="0" lang="en-GB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 regular"/>
                    <a:ea typeface="Lato regular"/>
                    <a:cs typeface="+mn-cs"/>
                  </a:rPr>
                  <a:t> </a:t>
                </a:r>
                <a:r>
                  <a:rPr kumimoji="0" lang="en-GB" sz="2000" b="0" i="0" u="none" strike="noStrike" kern="1200" cap="none" spc="-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 regular"/>
                    <a:ea typeface="Lato regular"/>
                    <a:cs typeface="+mn-cs"/>
                  </a:rPr>
                  <a:t>overlijdens</a:t>
                </a:r>
                <a:r>
                  <a:rPr kumimoji="0" lang="en-GB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 regular"/>
                    <a:ea typeface="Lato regular"/>
                    <a:cs typeface="+mn-cs"/>
                  </a:rPr>
                  <a:t>?</a:t>
                </a:r>
                <a:endParaRPr kumimoji="0" lang="nl-NL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ECF26E-8C93-4997-ADD8-B679A2AEC749}"/>
                </a:ext>
              </a:extLst>
            </p:cNvPr>
            <p:cNvSpPr txBox="1"/>
            <p:nvPr/>
          </p:nvSpPr>
          <p:spPr>
            <a:xfrm>
              <a:off x="2370671" y="4599100"/>
              <a:ext cx="344941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B2B2B2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Vraag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B2B2B2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 1</a:t>
              </a:r>
              <a:endPara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CF0DBAA-BD54-4BF9-946B-1EF36945D983}"/>
              </a:ext>
            </a:extLst>
          </p:cNvPr>
          <p:cNvSpPr txBox="1"/>
          <p:nvPr/>
        </p:nvSpPr>
        <p:spPr>
          <a:xfrm>
            <a:off x="6371919" y="4599100"/>
            <a:ext cx="34494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Vraag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2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1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151DA-820B-466A-969F-23031C15F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Feiten</a:t>
            </a:r>
            <a:endParaRPr lang="ru-RU" dirty="0">
              <a:solidFill>
                <a:schemeClr val="accent6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2F1F7A-F7C6-40AC-BB21-6F18DE2B96F2}"/>
              </a:ext>
            </a:extLst>
          </p:cNvPr>
          <p:cNvSpPr txBox="1"/>
          <p:nvPr/>
        </p:nvSpPr>
        <p:spPr>
          <a:xfrm>
            <a:off x="371475" y="1272783"/>
            <a:ext cx="3571200" cy="276999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Aantal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6611F7-6EC0-4C6C-8D43-F0971AF4788B}"/>
              </a:ext>
            </a:extLst>
          </p:cNvPr>
          <p:cNvSpPr txBox="1"/>
          <p:nvPr/>
        </p:nvSpPr>
        <p:spPr>
          <a:xfrm>
            <a:off x="4312325" y="1272783"/>
            <a:ext cx="3571200" cy="276999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Door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E4BBFE-10DF-4D81-BE00-E9EB91202AFC}"/>
              </a:ext>
            </a:extLst>
          </p:cNvPr>
          <p:cNvSpPr txBox="1"/>
          <p:nvPr/>
        </p:nvSpPr>
        <p:spPr>
          <a:xfrm>
            <a:off x="8249327" y="1277484"/>
            <a:ext cx="3571200" cy="276999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Onderliggende ziekte</a:t>
            </a:r>
          </a:p>
        </p:txBody>
      </p:sp>
      <p:graphicFrame>
        <p:nvGraphicFramePr>
          <p:cNvPr id="9" name="Grafiek 7">
            <a:extLst>
              <a:ext uri="{FF2B5EF4-FFF2-40B4-BE49-F238E27FC236}">
                <a16:creationId xmlns:a16="http://schemas.microsoft.com/office/drawing/2014/main" id="{5C431046-AFC3-417A-8892-6EC29B9DAD49}"/>
              </a:ext>
            </a:extLst>
          </p:cNvPr>
          <p:cNvGraphicFramePr/>
          <p:nvPr/>
        </p:nvGraphicFramePr>
        <p:xfrm>
          <a:off x="371475" y="2391402"/>
          <a:ext cx="3571875" cy="3737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BD300A-AA25-4B8C-BF26-5127861221E3}"/>
              </a:ext>
            </a:extLst>
          </p:cNvPr>
          <p:cNvCxnSpPr>
            <a:cxnSpLocks/>
          </p:cNvCxnSpPr>
          <p:nvPr/>
        </p:nvCxnSpPr>
        <p:spPr>
          <a:xfrm>
            <a:off x="3256171" y="2225464"/>
            <a:ext cx="0" cy="274674"/>
          </a:xfrm>
          <a:prstGeom prst="line">
            <a:avLst/>
          </a:prstGeom>
          <a:ln w="12700">
            <a:solidFill>
              <a:schemeClr val="accent5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369C48-588C-42D6-A6CC-C481218550F4}"/>
              </a:ext>
            </a:extLst>
          </p:cNvPr>
          <p:cNvCxnSpPr>
            <a:cxnSpLocks/>
          </p:cNvCxnSpPr>
          <p:nvPr/>
        </p:nvCxnSpPr>
        <p:spPr>
          <a:xfrm>
            <a:off x="2157075" y="2225463"/>
            <a:ext cx="1099096" cy="1"/>
          </a:xfrm>
          <a:prstGeom prst="line">
            <a:avLst/>
          </a:prstGeom>
          <a:ln w="12700">
            <a:solidFill>
              <a:schemeClr val="accent5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548EA5A-A91C-4BF3-8103-0E6624BFC61C}"/>
              </a:ext>
            </a:extLst>
          </p:cNvPr>
          <p:cNvCxnSpPr>
            <a:cxnSpLocks/>
          </p:cNvCxnSpPr>
          <p:nvPr/>
        </p:nvCxnSpPr>
        <p:spPr>
          <a:xfrm flipV="1">
            <a:off x="2161878" y="2225464"/>
            <a:ext cx="0" cy="1265848"/>
          </a:xfrm>
          <a:prstGeom prst="line">
            <a:avLst/>
          </a:prstGeom>
          <a:ln w="12700">
            <a:solidFill>
              <a:schemeClr val="accent5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386819-6C97-4EED-9A66-4531659F529F}"/>
              </a:ext>
            </a:extLst>
          </p:cNvPr>
          <p:cNvGrpSpPr/>
          <p:nvPr/>
        </p:nvGrpSpPr>
        <p:grpSpPr>
          <a:xfrm>
            <a:off x="2300796" y="1899187"/>
            <a:ext cx="954325" cy="648000"/>
            <a:chOff x="6051514" y="3159695"/>
            <a:chExt cx="954325" cy="60949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484DE2-9924-4B88-A3DD-A2444A0508DF}"/>
                </a:ext>
              </a:extLst>
            </p:cNvPr>
            <p:cNvSpPr/>
            <p:nvPr/>
          </p:nvSpPr>
          <p:spPr>
            <a:xfrm>
              <a:off x="6172875" y="3159695"/>
              <a:ext cx="648000" cy="60949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28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0B9910-0449-449E-A0A1-255B6A97CACA}"/>
                </a:ext>
              </a:extLst>
            </p:cNvPr>
            <p:cNvSpPr txBox="1"/>
            <p:nvPr/>
          </p:nvSpPr>
          <p:spPr>
            <a:xfrm>
              <a:off x="6051514" y="3225914"/>
              <a:ext cx="954325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69D94"/>
                  </a:solidFill>
                  <a:effectLst/>
                  <a:uLnTx/>
                  <a:uFillTx/>
                  <a:latin typeface="EB Garamond SemiBold"/>
                  <a:ea typeface="+mn-ea"/>
                  <a:cs typeface="+mn-cs"/>
                </a:rPr>
                <a:t>+50%</a:t>
              </a:r>
              <a:endPara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EB Garamond SemiBold"/>
                <a:ea typeface="+mn-ea"/>
                <a:cs typeface="+mn-cs"/>
              </a:endParaRPr>
            </a:p>
          </p:txBody>
        </p:sp>
      </p:grp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3C3F8D19-BA59-4E2C-96E9-976CAC3D99E5}"/>
              </a:ext>
            </a:extLst>
          </p:cNvPr>
          <p:cNvGraphicFramePr/>
          <p:nvPr/>
        </p:nvGraphicFramePr>
        <p:xfrm>
          <a:off x="4312325" y="2216469"/>
          <a:ext cx="3578226" cy="3912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DC9A2395-00CF-4629-A440-7BBEF0091C2B}"/>
              </a:ext>
            </a:extLst>
          </p:cNvPr>
          <p:cNvGraphicFramePr/>
          <p:nvPr/>
        </p:nvGraphicFramePr>
        <p:xfrm>
          <a:off x="8241009" y="2216469"/>
          <a:ext cx="3578226" cy="3912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33">
            <a:extLst>
              <a:ext uri="{FF2B5EF4-FFF2-40B4-BE49-F238E27FC236}">
                <a16:creationId xmlns:a16="http://schemas.microsoft.com/office/drawing/2014/main" id="{F2417CC7-0B44-9FA2-9B55-30C7977D2E4D}"/>
              </a:ext>
            </a:extLst>
          </p:cNvPr>
          <p:cNvSpPr/>
          <p:nvPr/>
        </p:nvSpPr>
        <p:spPr>
          <a:xfrm>
            <a:off x="8713719" y="6323367"/>
            <a:ext cx="3571200" cy="2293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nl-NL" sz="900" b="0" i="1" u="none" strike="noStrike" kern="1200" cap="none" spc="-1" normalizeH="0" baseline="0" noProof="0">
                <a:ln>
                  <a:noFill/>
                </a:ln>
                <a:solidFill>
                  <a:srgbClr val="5D5C56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Uit: Sterfgevallen onderzoek (CBS) verwachte update mei 2023</a:t>
            </a:r>
            <a:endParaRPr kumimoji="0" lang="nl-NL" sz="900" b="0" i="0" u="none" strike="noStrike" kern="1200" cap="none" spc="-1" normalizeH="0" baseline="0" noProof="0">
              <a:ln>
                <a:noFill/>
              </a:ln>
              <a:solidFill>
                <a:srgbClr val="5D5C5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56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iek 7">
            <a:extLst>
              <a:ext uri="{FF2B5EF4-FFF2-40B4-BE49-F238E27FC236}">
                <a16:creationId xmlns:a16="http://schemas.microsoft.com/office/drawing/2014/main" id="{C312359B-8F24-4305-AFC2-690E46F7D63C}"/>
              </a:ext>
            </a:extLst>
          </p:cNvPr>
          <p:cNvGraphicFramePr/>
          <p:nvPr/>
        </p:nvGraphicFramePr>
        <p:xfrm>
          <a:off x="4305301" y="1449388"/>
          <a:ext cx="7509220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7F7F217-BFC9-4290-952D-71382BDC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Palliatieve</a:t>
            </a:r>
            <a:r>
              <a:rPr lang="en-US" dirty="0"/>
              <a:t> </a:t>
            </a:r>
            <a:r>
              <a:rPr lang="en-US" dirty="0" err="1"/>
              <a:t>sedatie</a:t>
            </a:r>
            <a:r>
              <a:rPr lang="en-US" dirty="0"/>
              <a:t> </a:t>
            </a:r>
            <a:r>
              <a:rPr lang="en-US" dirty="0" err="1"/>
              <a:t>nationaal</a:t>
            </a:r>
            <a:endParaRPr lang="ru-RU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0F5546C-6F73-4B94-9C39-CE5A24B10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6" y="1449388"/>
            <a:ext cx="3571874" cy="4255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089D54-4C54-473C-A7F9-B0EF0FDD949D}"/>
              </a:ext>
            </a:extLst>
          </p:cNvPr>
          <p:cNvSpPr txBox="1"/>
          <p:nvPr/>
        </p:nvSpPr>
        <p:spPr>
          <a:xfrm>
            <a:off x="1235377" y="1590544"/>
            <a:ext cx="2707974" cy="553998"/>
          </a:xfrm>
          <a:prstGeom prst="rect">
            <a:avLst/>
          </a:prstGeom>
          <a:noFill/>
        </p:spPr>
        <p:txBody>
          <a:bodyPr wrap="square" lIns="108000" tIns="0" rIns="0" bIns="0">
            <a:spAutoFit/>
          </a:bodyPr>
          <a:lstStyle/>
          <a:p>
            <a:pPr marL="36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Lato regular"/>
                <a:cs typeface="+mn-cs"/>
              </a:rPr>
              <a:t>Verdubbeling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Lato regular"/>
                <a:cs typeface="+mn-cs"/>
              </a:rPr>
              <a:t> </a:t>
            </a:r>
            <a:b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Lato regular"/>
                <a:cs typeface="+mn-cs"/>
              </a:rPr>
            </a:b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Lato regular"/>
                <a:cs typeface="+mn-cs"/>
              </a:rPr>
              <a:t>van de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Lato regular"/>
                <a:cs typeface="+mn-cs"/>
              </a:rPr>
              <a:t>overlijdens</a:t>
            </a:r>
            <a:endParaRPr kumimoji="0" lang="nl-NL" sz="2000" b="0" i="0" u="none" strike="noStrike" kern="1200" cap="none" spc="-1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Lato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414CC4-EFE2-4D4D-91F3-4BBFB8A1916D}"/>
              </a:ext>
            </a:extLst>
          </p:cNvPr>
          <p:cNvGrpSpPr/>
          <p:nvPr/>
        </p:nvGrpSpPr>
        <p:grpSpPr>
          <a:xfrm>
            <a:off x="371475" y="1466379"/>
            <a:ext cx="802329" cy="802329"/>
            <a:chOff x="6456363" y="1449957"/>
            <a:chExt cx="802329" cy="80232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C0D86CE-1CF1-497F-BFB5-72EF5F733080}"/>
                </a:ext>
              </a:extLst>
            </p:cNvPr>
            <p:cNvSpPr/>
            <p:nvPr/>
          </p:nvSpPr>
          <p:spPr>
            <a:xfrm>
              <a:off x="6456363" y="1449957"/>
              <a:ext cx="802329" cy="80232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1C3D0D1-2837-4587-8574-15683682A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98304" y="1635121"/>
              <a:ext cx="318446" cy="432000"/>
            </a:xfrm>
            <a:prstGeom prst="rect">
              <a:avLst/>
            </a:prstGeom>
          </p:spPr>
        </p:pic>
      </p:grpSp>
      <p:graphicFrame>
        <p:nvGraphicFramePr>
          <p:cNvPr id="13" name="Grafiek 7">
            <a:extLst>
              <a:ext uri="{FF2B5EF4-FFF2-40B4-BE49-F238E27FC236}">
                <a16:creationId xmlns:a16="http://schemas.microsoft.com/office/drawing/2014/main" id="{E7FA775B-A7B7-447A-8285-C2A167BE1199}"/>
              </a:ext>
            </a:extLst>
          </p:cNvPr>
          <p:cNvGraphicFramePr/>
          <p:nvPr/>
        </p:nvGraphicFramePr>
        <p:xfrm>
          <a:off x="803426" y="2760731"/>
          <a:ext cx="2707974" cy="3234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TextBox 33">
            <a:extLst>
              <a:ext uri="{FF2B5EF4-FFF2-40B4-BE49-F238E27FC236}">
                <a16:creationId xmlns:a16="http://schemas.microsoft.com/office/drawing/2014/main" id="{4CA81102-36AC-60E8-C782-4E6D009B23F9}"/>
              </a:ext>
            </a:extLst>
          </p:cNvPr>
          <p:cNvSpPr/>
          <p:nvPr/>
        </p:nvSpPr>
        <p:spPr>
          <a:xfrm>
            <a:off x="9091788" y="6208678"/>
            <a:ext cx="3571200" cy="2293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nl-NL" sz="900" b="0" i="1" u="none" strike="noStrike" kern="1200" cap="none" spc="-1" normalizeH="0" baseline="0" noProof="0">
                <a:ln>
                  <a:noFill/>
                </a:ln>
                <a:solidFill>
                  <a:srgbClr val="5D5C56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Ontleend aan getallen uit Farmaceutische Kengetallen</a:t>
            </a:r>
            <a:endParaRPr kumimoji="0" lang="nl-NL" sz="900" b="0" i="0" u="none" strike="noStrike" kern="1200" cap="none" spc="-1" normalizeH="0" baseline="0" noProof="0">
              <a:ln>
                <a:noFill/>
              </a:ln>
              <a:solidFill>
                <a:srgbClr val="5D5C5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1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7F217-BFC9-4290-952D-71382BDC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Palliatieve</a:t>
            </a:r>
            <a:r>
              <a:rPr lang="en-US" dirty="0"/>
              <a:t> </a:t>
            </a:r>
            <a:r>
              <a:rPr lang="en-US" dirty="0" err="1"/>
              <a:t>sedatie</a:t>
            </a:r>
            <a:r>
              <a:rPr lang="en-US" dirty="0"/>
              <a:t> </a:t>
            </a:r>
            <a:r>
              <a:rPr lang="en-US" dirty="0" err="1"/>
              <a:t>nationaal</a:t>
            </a:r>
            <a:endParaRPr lang="ru-RU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0F5546C-6F73-4B94-9C39-CE5A24B10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2639" y="1651543"/>
            <a:ext cx="3571874" cy="42550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089D54-4C54-473C-A7F9-B0EF0FDD949D}"/>
              </a:ext>
            </a:extLst>
          </p:cNvPr>
          <p:cNvSpPr txBox="1"/>
          <p:nvPr/>
        </p:nvSpPr>
        <p:spPr>
          <a:xfrm>
            <a:off x="1235377" y="1590544"/>
            <a:ext cx="2707974" cy="553998"/>
          </a:xfrm>
          <a:prstGeom prst="rect">
            <a:avLst/>
          </a:prstGeom>
          <a:noFill/>
        </p:spPr>
        <p:txBody>
          <a:bodyPr wrap="square" lIns="108000" tIns="0" rIns="0" bIns="0">
            <a:spAutoFit/>
          </a:bodyPr>
          <a:lstStyle/>
          <a:p>
            <a:pPr marL="36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Lato regular"/>
                <a:cs typeface="+mn-cs"/>
              </a:rPr>
              <a:t>Stijging in de cijfers:  </a:t>
            </a:r>
            <a:br>
              <a:rPr kumimoji="0" lang="ru-RU" sz="2000" b="0" i="0" u="none" strike="noStrike" kern="1200" cap="none" spc="-1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Lato regular"/>
                <a:cs typeface="+mn-cs"/>
              </a:rPr>
            </a:br>
            <a:endParaRPr kumimoji="0" lang="nl-NL" sz="2000" b="0" i="0" u="none" strike="noStrike" kern="1200" cap="none" spc="-1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Lato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414CC4-EFE2-4D4D-91F3-4BBFB8A1916D}"/>
              </a:ext>
            </a:extLst>
          </p:cNvPr>
          <p:cNvGrpSpPr/>
          <p:nvPr/>
        </p:nvGrpSpPr>
        <p:grpSpPr>
          <a:xfrm>
            <a:off x="371475" y="1466379"/>
            <a:ext cx="802329" cy="802329"/>
            <a:chOff x="6456363" y="1449957"/>
            <a:chExt cx="802329" cy="80232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C0D86CE-1CF1-497F-BFB5-72EF5F733080}"/>
                </a:ext>
              </a:extLst>
            </p:cNvPr>
            <p:cNvSpPr/>
            <p:nvPr/>
          </p:nvSpPr>
          <p:spPr>
            <a:xfrm>
              <a:off x="6456363" y="1449957"/>
              <a:ext cx="802329" cy="80232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1C3D0D1-2837-4587-8574-15683682A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89512" y="1626329"/>
              <a:ext cx="318446" cy="432000"/>
            </a:xfrm>
            <a:prstGeom prst="rect">
              <a:avLst/>
            </a:prstGeom>
          </p:spPr>
        </p:pic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524053A6-7C73-3627-86AD-36821E0CECC0}"/>
              </a:ext>
            </a:extLst>
          </p:cNvPr>
          <p:cNvSpPr txBox="1"/>
          <p:nvPr/>
        </p:nvSpPr>
        <p:spPr>
          <a:xfrm>
            <a:off x="3048733" y="2551837"/>
            <a:ext cx="609746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Totaal aantal overlijdens in Nederland in 2015 was 147.13423% daarvan overlijdt 33.840  met (niet door!) palliatieve sedatie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Het aantal verwachte overlijdens (70% van het totaal) bedraagt 102.993 en daar 33.840 van is ongeveer 30%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Dus één op de drie patiënten die niet acuut overlijden ondergaan een vorm van sedatie</a:t>
            </a:r>
          </a:p>
        </p:txBody>
      </p:sp>
    </p:spTree>
    <p:extLst>
      <p:ext uri="{BB962C8B-B14F-4D97-AF65-F5344CB8AC3E}">
        <p14:creationId xmlns:p14="http://schemas.microsoft.com/office/powerpoint/2010/main" val="32743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D414-F8D5-4F05-A24C-7045121EF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Palliatieve</a:t>
            </a:r>
            <a:r>
              <a:rPr lang="en-US" dirty="0"/>
              <a:t> </a:t>
            </a:r>
            <a:r>
              <a:rPr lang="en-US" dirty="0" err="1"/>
              <a:t>sedatie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78BEC-008A-471D-8809-B226681A6FB3}"/>
              </a:ext>
            </a:extLst>
          </p:cNvPr>
          <p:cNvSpPr txBox="1"/>
          <p:nvPr/>
        </p:nvSpPr>
        <p:spPr>
          <a:xfrm>
            <a:off x="4308475" y="2268014"/>
            <a:ext cx="3575050" cy="270150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Het opzettelijk verlagen van 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het bewustzijn van een patiënt, 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met als doel om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lijden 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te verlichten.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Het is een complexe medische handeling, die op indicatie verricht wordt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141623-A7A2-43EB-9FB1-E5FD1F0E14A9}"/>
              </a:ext>
            </a:extLst>
          </p:cNvPr>
          <p:cNvCxnSpPr>
            <a:cxnSpLocks/>
          </p:cNvCxnSpPr>
          <p:nvPr/>
        </p:nvCxnSpPr>
        <p:spPr>
          <a:xfrm>
            <a:off x="4308475" y="2138037"/>
            <a:ext cx="3575050" cy="0"/>
          </a:xfrm>
          <a:prstGeom prst="line">
            <a:avLst/>
          </a:prstGeom>
          <a:ln w="1905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C38695D-F999-4020-B9DC-C33CF54DD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8476" y="1423885"/>
            <a:ext cx="458015" cy="57251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E9450F-6B2E-4F7B-A8DC-D6E4341AA927}"/>
              </a:ext>
            </a:extLst>
          </p:cNvPr>
          <p:cNvSpPr/>
          <p:nvPr/>
        </p:nvSpPr>
        <p:spPr>
          <a:xfrm>
            <a:off x="371476" y="1449338"/>
            <a:ext cx="3571200" cy="4679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447D6EE-8B48-493D-9F3E-A6440BB2EC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0"/>
          <a:stretch/>
        </p:blipFill>
        <p:spPr>
          <a:xfrm>
            <a:off x="825805" y="1694137"/>
            <a:ext cx="3116872" cy="408179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12E620B8-7B67-4EF3-8B1B-C582C8A8535E}"/>
              </a:ext>
            </a:extLst>
          </p:cNvPr>
          <p:cNvSpPr/>
          <p:nvPr/>
        </p:nvSpPr>
        <p:spPr>
          <a:xfrm>
            <a:off x="1061421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BCF7DDC-6A1E-40D9-9DC2-0E5F25F6F543}"/>
              </a:ext>
            </a:extLst>
          </p:cNvPr>
          <p:cNvSpPr/>
          <p:nvPr/>
        </p:nvSpPr>
        <p:spPr>
          <a:xfrm>
            <a:off x="1805740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6A1572-00B9-4524-8355-3A79857FF304}"/>
              </a:ext>
            </a:extLst>
          </p:cNvPr>
          <p:cNvSpPr/>
          <p:nvPr/>
        </p:nvSpPr>
        <p:spPr>
          <a:xfrm>
            <a:off x="2550058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E1CC92F-CC27-4651-BD0B-0E44DD9AE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2811" y="5529296"/>
            <a:ext cx="306000" cy="29507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91F7131-3613-48D9-9FCF-51FA5DACA2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1910" y="5588160"/>
            <a:ext cx="324000" cy="18777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C45B695-1ACA-4B51-9AAC-1470411DE0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12463" y="5529296"/>
            <a:ext cx="211530" cy="30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A795FFA-AA92-4D28-A136-82EA8556CD95}"/>
              </a:ext>
            </a:extLst>
          </p:cNvPr>
          <p:cNvSpPr txBox="1"/>
          <p:nvPr/>
        </p:nvSpPr>
        <p:spPr>
          <a:xfrm>
            <a:off x="8245475" y="4000728"/>
            <a:ext cx="3571200" cy="12841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72000" tIns="72000" rIns="72000" bIns="7200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5A46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Indicatie 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A46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Aanwezigheid refractair symptoom dat leidt tot ondraaglijk lijden</a:t>
            </a:r>
          </a:p>
          <a:p>
            <a:pPr marL="1793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(geldt ook voor intermitterend)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D85211-1F4C-45C8-AEEF-820F578CC557}"/>
              </a:ext>
            </a:extLst>
          </p:cNvPr>
          <p:cNvSpPr txBox="1"/>
          <p:nvPr/>
        </p:nvSpPr>
        <p:spPr>
          <a:xfrm>
            <a:off x="8245475" y="2138037"/>
            <a:ext cx="3575049" cy="16073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72000" tIns="72000" rIns="72000" bIns="7200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5A46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Voorwaarde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A46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erwacht overlijden binnen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 weken 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A46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Geen toediening van vocht </a:t>
            </a:r>
          </a:p>
          <a:p>
            <a:pPr marL="1793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(geldt beide  niet voor intermitterend)</a:t>
            </a:r>
          </a:p>
        </p:txBody>
      </p:sp>
    </p:spTree>
    <p:extLst>
      <p:ext uri="{BB962C8B-B14F-4D97-AF65-F5344CB8AC3E}">
        <p14:creationId xmlns:p14="http://schemas.microsoft.com/office/powerpoint/2010/main" val="14192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A9669-E792-4423-BFD6-E19083AAA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Refractair</a:t>
            </a:r>
            <a:r>
              <a:rPr lang="en-US" dirty="0"/>
              <a:t> </a:t>
            </a:r>
            <a:r>
              <a:rPr lang="en-US" dirty="0" err="1"/>
              <a:t>symptoom</a:t>
            </a:r>
            <a:endParaRPr lang="ru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288678-5848-4F0F-BD6F-A214334A3CB1}"/>
              </a:ext>
            </a:extLst>
          </p:cNvPr>
          <p:cNvSpPr/>
          <p:nvPr/>
        </p:nvSpPr>
        <p:spPr>
          <a:xfrm>
            <a:off x="371476" y="1449388"/>
            <a:ext cx="3007828" cy="8425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het symptoom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behandelbaar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?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D910A0-DB55-4A78-962A-0B9D95FA7EEF}"/>
              </a:ext>
            </a:extLst>
          </p:cNvPr>
          <p:cNvSpPr/>
          <p:nvPr/>
        </p:nvSpPr>
        <p:spPr>
          <a:xfrm>
            <a:off x="371475" y="2614545"/>
            <a:ext cx="3007829" cy="10135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Is de behandeling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uitvoerbaar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zonder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onaanvaardbare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bijwerkingen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?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18808C-D06F-463E-989C-936B91A01D32}"/>
              </a:ext>
            </a:extLst>
          </p:cNvPr>
          <p:cNvSpPr/>
          <p:nvPr/>
        </p:nvSpPr>
        <p:spPr>
          <a:xfrm>
            <a:off x="371475" y="3950654"/>
            <a:ext cx="3007829" cy="10135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Leidt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behandeling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voldoende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(snel) tot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gewenste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effect?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634E36-87C6-45FB-860E-BAF537E94973}"/>
              </a:ext>
            </a:extLst>
          </p:cNvPr>
          <p:cNvSpPr/>
          <p:nvPr/>
        </p:nvSpPr>
        <p:spPr>
          <a:xfrm>
            <a:off x="371475" y="5286763"/>
            <a:ext cx="3007829" cy="8425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Het symptoom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niet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refractair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53FDC7-7EA8-4BBF-B702-E53A8CF98014}"/>
              </a:ext>
            </a:extLst>
          </p:cNvPr>
          <p:cNvSpPr/>
          <p:nvPr/>
        </p:nvSpPr>
        <p:spPr>
          <a:xfrm>
            <a:off x="5249408" y="5286763"/>
            <a:ext cx="2634117" cy="842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Het symptoom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refractair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946563E-ECA7-48D7-ABE7-24606F08635E}"/>
              </a:ext>
            </a:extLst>
          </p:cNvPr>
          <p:cNvCxnSpPr>
            <a:cxnSpLocks/>
          </p:cNvCxnSpPr>
          <p:nvPr/>
        </p:nvCxnSpPr>
        <p:spPr>
          <a:xfrm>
            <a:off x="1879180" y="2286805"/>
            <a:ext cx="0" cy="341290"/>
          </a:xfrm>
          <a:prstGeom prst="straightConnector1">
            <a:avLst/>
          </a:prstGeom>
          <a:ln w="127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0B545D-5B7A-4013-895D-B2FD7C94BB73}"/>
              </a:ext>
            </a:extLst>
          </p:cNvPr>
          <p:cNvCxnSpPr>
            <a:cxnSpLocks/>
          </p:cNvCxnSpPr>
          <p:nvPr/>
        </p:nvCxnSpPr>
        <p:spPr>
          <a:xfrm>
            <a:off x="1879180" y="3628072"/>
            <a:ext cx="0" cy="341290"/>
          </a:xfrm>
          <a:prstGeom prst="straightConnector1">
            <a:avLst/>
          </a:prstGeom>
          <a:ln w="127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9E20F5-F48C-4C42-BD0E-09B96ACE2513}"/>
              </a:ext>
            </a:extLst>
          </p:cNvPr>
          <p:cNvCxnSpPr>
            <a:cxnSpLocks/>
          </p:cNvCxnSpPr>
          <p:nvPr/>
        </p:nvCxnSpPr>
        <p:spPr>
          <a:xfrm>
            <a:off x="1879180" y="4964181"/>
            <a:ext cx="0" cy="341290"/>
          </a:xfrm>
          <a:prstGeom prst="straightConnector1">
            <a:avLst/>
          </a:prstGeom>
          <a:ln w="127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E1768A-188C-4A95-9218-FEBDDD60D671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379304" y="1870676"/>
            <a:ext cx="3187163" cy="0"/>
          </a:xfrm>
          <a:prstGeom prst="straightConnector1">
            <a:avLst/>
          </a:prstGeom>
          <a:ln w="127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0C38FF-5624-4819-8748-DDEBA90A68C7}"/>
              </a:ext>
            </a:extLst>
          </p:cNvPr>
          <p:cNvCxnSpPr>
            <a:cxnSpLocks/>
          </p:cNvCxnSpPr>
          <p:nvPr/>
        </p:nvCxnSpPr>
        <p:spPr>
          <a:xfrm flipH="1">
            <a:off x="6551875" y="1870676"/>
            <a:ext cx="14592" cy="3416087"/>
          </a:xfrm>
          <a:prstGeom prst="line">
            <a:avLst/>
          </a:prstGeom>
          <a:ln w="127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C423F0-2D5D-4E63-9476-1E018E45D088}"/>
              </a:ext>
            </a:extLst>
          </p:cNvPr>
          <p:cNvCxnSpPr>
            <a:stCxn id="8" idx="3"/>
          </p:cNvCxnSpPr>
          <p:nvPr/>
        </p:nvCxnSpPr>
        <p:spPr>
          <a:xfrm>
            <a:off x="3379304" y="3121309"/>
            <a:ext cx="3187163" cy="15591"/>
          </a:xfrm>
          <a:prstGeom prst="line">
            <a:avLst/>
          </a:prstGeom>
          <a:ln w="127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AC3C88-A3F7-4A07-A71B-9584C9AFF9B9}"/>
              </a:ext>
            </a:extLst>
          </p:cNvPr>
          <p:cNvCxnSpPr>
            <a:stCxn id="9" idx="3"/>
          </p:cNvCxnSpPr>
          <p:nvPr/>
        </p:nvCxnSpPr>
        <p:spPr>
          <a:xfrm>
            <a:off x="3379304" y="4457418"/>
            <a:ext cx="3172571" cy="6632"/>
          </a:xfrm>
          <a:prstGeom prst="line">
            <a:avLst/>
          </a:prstGeom>
          <a:ln w="1270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C284840-7944-4AB4-8B85-32C0F7817045}"/>
              </a:ext>
            </a:extLst>
          </p:cNvPr>
          <p:cNvGrpSpPr/>
          <p:nvPr/>
        </p:nvGrpSpPr>
        <p:grpSpPr>
          <a:xfrm>
            <a:off x="1690910" y="2102326"/>
            <a:ext cx="368957" cy="368957"/>
            <a:chOff x="1953414" y="1938391"/>
            <a:chExt cx="368957" cy="36895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216DA18-AFB1-4A5F-A578-B27BB84FD6E4}"/>
                </a:ext>
              </a:extLst>
            </p:cNvPr>
            <p:cNvSpPr/>
            <p:nvPr/>
          </p:nvSpPr>
          <p:spPr>
            <a:xfrm>
              <a:off x="1953414" y="1938391"/>
              <a:ext cx="368957" cy="36895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6BE5FE-F10E-498B-92F6-BEE66B8C3D3A}"/>
                </a:ext>
              </a:extLst>
            </p:cNvPr>
            <p:cNvSpPr txBox="1"/>
            <p:nvPr/>
          </p:nvSpPr>
          <p:spPr>
            <a:xfrm>
              <a:off x="1953414" y="1984369"/>
              <a:ext cx="367048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ja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F54950-3115-49CD-B314-AAE26C4F6EF1}"/>
              </a:ext>
            </a:extLst>
          </p:cNvPr>
          <p:cNvGrpSpPr/>
          <p:nvPr/>
        </p:nvGrpSpPr>
        <p:grpSpPr>
          <a:xfrm>
            <a:off x="1690910" y="3465512"/>
            <a:ext cx="368957" cy="368957"/>
            <a:chOff x="1953414" y="1938391"/>
            <a:chExt cx="368957" cy="36895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21D311E-50E6-4B1B-909D-7F278D98E14D}"/>
                </a:ext>
              </a:extLst>
            </p:cNvPr>
            <p:cNvSpPr/>
            <p:nvPr/>
          </p:nvSpPr>
          <p:spPr>
            <a:xfrm>
              <a:off x="1953414" y="1938391"/>
              <a:ext cx="368957" cy="36895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6F67090-E77B-4EAC-ADD7-199C1213B407}"/>
                </a:ext>
              </a:extLst>
            </p:cNvPr>
            <p:cNvSpPr txBox="1"/>
            <p:nvPr/>
          </p:nvSpPr>
          <p:spPr>
            <a:xfrm>
              <a:off x="1953414" y="1984369"/>
              <a:ext cx="367048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ja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1749EA8-B1C0-4C83-B71D-7C4E42C685F3}"/>
              </a:ext>
            </a:extLst>
          </p:cNvPr>
          <p:cNvGrpSpPr/>
          <p:nvPr/>
        </p:nvGrpSpPr>
        <p:grpSpPr>
          <a:xfrm>
            <a:off x="1690910" y="4779702"/>
            <a:ext cx="368957" cy="368957"/>
            <a:chOff x="1953414" y="1938391"/>
            <a:chExt cx="368957" cy="36895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06E2D8B-1E48-4D57-B09A-9E2FADEC0810}"/>
                </a:ext>
              </a:extLst>
            </p:cNvPr>
            <p:cNvSpPr/>
            <p:nvPr/>
          </p:nvSpPr>
          <p:spPr>
            <a:xfrm>
              <a:off x="1953414" y="1938391"/>
              <a:ext cx="368957" cy="368957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337A71-2D5A-442D-B069-F74D73811BBB}"/>
                </a:ext>
              </a:extLst>
            </p:cNvPr>
            <p:cNvSpPr txBox="1"/>
            <p:nvPr/>
          </p:nvSpPr>
          <p:spPr>
            <a:xfrm>
              <a:off x="1953414" y="1984369"/>
              <a:ext cx="367048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ja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248E63B-A16E-4F05-839C-13C475078E2E}"/>
              </a:ext>
            </a:extLst>
          </p:cNvPr>
          <p:cNvGrpSpPr/>
          <p:nvPr/>
        </p:nvGrpSpPr>
        <p:grpSpPr>
          <a:xfrm>
            <a:off x="4730774" y="1686196"/>
            <a:ext cx="484222" cy="368957"/>
            <a:chOff x="4681771" y="1800791"/>
            <a:chExt cx="484222" cy="36895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60EC1E-2D06-44F0-BAA5-540921CB9439}"/>
                </a:ext>
              </a:extLst>
            </p:cNvPr>
            <p:cNvSpPr/>
            <p:nvPr/>
          </p:nvSpPr>
          <p:spPr>
            <a:xfrm>
              <a:off x="4739404" y="1800791"/>
              <a:ext cx="368957" cy="368957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0B99CA7-13D8-475F-8AE7-617B78F68D05}"/>
                </a:ext>
              </a:extLst>
            </p:cNvPr>
            <p:cNvSpPr txBox="1"/>
            <p:nvPr/>
          </p:nvSpPr>
          <p:spPr>
            <a:xfrm>
              <a:off x="4681771" y="1846769"/>
              <a:ext cx="484222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nee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FAA7B39-288F-4C1B-8C2B-8D0C93ABAAB7}"/>
              </a:ext>
            </a:extLst>
          </p:cNvPr>
          <p:cNvGrpSpPr/>
          <p:nvPr/>
        </p:nvGrpSpPr>
        <p:grpSpPr>
          <a:xfrm>
            <a:off x="4730774" y="2936829"/>
            <a:ext cx="484222" cy="368957"/>
            <a:chOff x="4681771" y="1800791"/>
            <a:chExt cx="484222" cy="36895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972A77C-CA4F-4A01-B746-42659E183B9A}"/>
                </a:ext>
              </a:extLst>
            </p:cNvPr>
            <p:cNvSpPr/>
            <p:nvPr/>
          </p:nvSpPr>
          <p:spPr>
            <a:xfrm>
              <a:off x="4739404" y="1800791"/>
              <a:ext cx="368957" cy="368957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9F65B0-CFFB-4F6D-BCFC-ACFBC1F7C54C}"/>
                </a:ext>
              </a:extLst>
            </p:cNvPr>
            <p:cNvSpPr txBox="1"/>
            <p:nvPr/>
          </p:nvSpPr>
          <p:spPr>
            <a:xfrm>
              <a:off x="4681771" y="1846769"/>
              <a:ext cx="484222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nee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45A34BF-2DBC-4F4F-B689-0FAF6032DBE0}"/>
              </a:ext>
            </a:extLst>
          </p:cNvPr>
          <p:cNvGrpSpPr/>
          <p:nvPr/>
        </p:nvGrpSpPr>
        <p:grpSpPr>
          <a:xfrm>
            <a:off x="4730774" y="4272938"/>
            <a:ext cx="484222" cy="368957"/>
            <a:chOff x="4681771" y="1800791"/>
            <a:chExt cx="484222" cy="368957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76D1EBB-EDA8-4EA1-BFBE-B034D120D227}"/>
                </a:ext>
              </a:extLst>
            </p:cNvPr>
            <p:cNvSpPr/>
            <p:nvPr/>
          </p:nvSpPr>
          <p:spPr>
            <a:xfrm>
              <a:off x="4739404" y="1800791"/>
              <a:ext cx="368957" cy="368957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4D89129-4E0E-4A61-BA30-C70B0B0110B8}"/>
                </a:ext>
              </a:extLst>
            </p:cNvPr>
            <p:cNvSpPr txBox="1"/>
            <p:nvPr/>
          </p:nvSpPr>
          <p:spPr>
            <a:xfrm>
              <a:off x="4681771" y="1846769"/>
              <a:ext cx="484222" cy="27699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nee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DDC9D66-681D-4100-A9CB-1BAE5E420024}"/>
              </a:ext>
            </a:extLst>
          </p:cNvPr>
          <p:cNvGrpSpPr/>
          <p:nvPr/>
        </p:nvGrpSpPr>
        <p:grpSpPr>
          <a:xfrm>
            <a:off x="8329935" y="2203987"/>
            <a:ext cx="3452271" cy="2437908"/>
            <a:chOff x="6369059" y="2073150"/>
            <a:chExt cx="3452271" cy="243790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406DE0A-87DF-4DA0-9D48-38232C797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059" y="2073150"/>
              <a:ext cx="3452271" cy="243790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E8FC71B-36BF-4608-80BB-C4714B83CF35}"/>
                </a:ext>
              </a:extLst>
            </p:cNvPr>
            <p:cNvSpPr txBox="1"/>
            <p:nvPr/>
          </p:nvSpPr>
          <p:spPr>
            <a:xfrm>
              <a:off x="6824831" y="2873010"/>
              <a:ext cx="25407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1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nl-NL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  <a:t>Welk symptoom leidt  het vaakst tot palliatieve sedatie?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Lato regular"/>
                <a:cs typeface="+mn-cs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EE20FD6-FED2-4B64-9021-4F8352DB4073}"/>
              </a:ext>
            </a:extLst>
          </p:cNvPr>
          <p:cNvSpPr txBox="1"/>
          <p:nvPr/>
        </p:nvSpPr>
        <p:spPr>
          <a:xfrm>
            <a:off x="8332795" y="4729937"/>
            <a:ext cx="344941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Vraag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3</a:t>
            </a:r>
            <a:endParaRPr kumimoji="0" lang="ru-RU" sz="1400" b="0" i="1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6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4EF67-0311-45D2-A883-6B7F146BB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voorkomende</a:t>
            </a:r>
            <a:r>
              <a:rPr lang="en-US" dirty="0"/>
              <a:t> (</a:t>
            </a:r>
            <a:r>
              <a:rPr lang="en-US" dirty="0" err="1"/>
              <a:t>refractaire</a:t>
            </a:r>
            <a:r>
              <a:rPr lang="en-US" dirty="0"/>
              <a:t>) </a:t>
            </a:r>
            <a:r>
              <a:rPr lang="en-US" dirty="0" err="1"/>
              <a:t>symptomen</a:t>
            </a:r>
            <a:endParaRPr lang="ru-RU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CB0E350-7FCC-41B9-B1C8-2ADFC9428B2F}"/>
              </a:ext>
            </a:extLst>
          </p:cNvPr>
          <p:cNvGraphicFramePr/>
          <p:nvPr/>
        </p:nvGraphicFramePr>
        <p:xfrm>
          <a:off x="371476" y="1449389"/>
          <a:ext cx="7512049" cy="4377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7C5EA58-10C6-4250-B117-FA5E30DE88B6}"/>
              </a:ext>
            </a:extLst>
          </p:cNvPr>
          <p:cNvSpPr txBox="1"/>
          <p:nvPr/>
        </p:nvSpPr>
        <p:spPr>
          <a:xfrm>
            <a:off x="10197368" y="6095644"/>
            <a:ext cx="4537075" cy="2308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Rietjens JAC </a:t>
            </a:r>
            <a:r>
              <a:rPr kumimoji="0" lang="nl-NL" sz="900" b="0" i="1" u="none" strike="noStrike" kern="1200" cap="none" spc="0" normalizeH="0" baseline="0" noProof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et al</a:t>
            </a:r>
            <a:endParaRPr kumimoji="0" lang="nl-NL" sz="900" b="0" i="1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BBCD93-E7DC-4A0E-8ECD-56A9DDABB499}"/>
              </a:ext>
            </a:extLst>
          </p:cNvPr>
          <p:cNvSpPr txBox="1"/>
          <p:nvPr/>
        </p:nvSpPr>
        <p:spPr>
          <a:xfrm>
            <a:off x="8781815" y="1704901"/>
            <a:ext cx="3038710" cy="560795"/>
          </a:xfrm>
          <a:prstGeom prst="rect">
            <a:avLst/>
          </a:prstGeom>
          <a:noFill/>
        </p:spPr>
        <p:txBody>
          <a:bodyPr wrap="square" lIns="10800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Vaak optelsom = </a:t>
            </a:r>
            <a:b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refractair syndroom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A87904-2A32-44A0-88FE-B680524EA4F8}"/>
              </a:ext>
            </a:extLst>
          </p:cNvPr>
          <p:cNvSpPr/>
          <p:nvPr/>
        </p:nvSpPr>
        <p:spPr>
          <a:xfrm>
            <a:off x="8245475" y="1717129"/>
            <a:ext cx="536340" cy="5363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289040-363B-4956-A646-B0EEA85A9157}"/>
              </a:ext>
            </a:extLst>
          </p:cNvPr>
          <p:cNvSpPr txBox="1"/>
          <p:nvPr/>
        </p:nvSpPr>
        <p:spPr>
          <a:xfrm>
            <a:off x="8794171" y="2614686"/>
            <a:ext cx="3038710" cy="357662"/>
          </a:xfrm>
          <a:prstGeom prst="rect">
            <a:avLst/>
          </a:prstGeom>
          <a:noFill/>
        </p:spPr>
        <p:txBody>
          <a:bodyPr wrap="square" lIns="108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F18A5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Existentiëel 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18A55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lijden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3C92418-C0D7-4D90-9313-77D6674D2F0C}"/>
              </a:ext>
            </a:extLst>
          </p:cNvPr>
          <p:cNvSpPr/>
          <p:nvPr/>
        </p:nvSpPr>
        <p:spPr>
          <a:xfrm>
            <a:off x="8245475" y="2525347"/>
            <a:ext cx="536340" cy="5363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A39DD9C-ABED-4F8A-9F05-7CE800073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3015" y="1859299"/>
            <a:ext cx="201261" cy="252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457B3A4-30E7-4F98-BC20-C901E5C02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99244" y="2631517"/>
            <a:ext cx="241158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4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AB378-E020-4135-8510-D5EDE8A15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dimensionele</a:t>
            </a:r>
            <a:r>
              <a:rPr lang="en-US" dirty="0"/>
              <a:t> </a:t>
            </a:r>
            <a:r>
              <a:rPr lang="en-US" dirty="0" err="1"/>
              <a:t>zorg</a:t>
            </a:r>
            <a:br>
              <a:rPr lang="en-US"/>
            </a:br>
            <a:br>
              <a:rPr lang="en-US" dirty="0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</a:br>
            <a:endParaRPr lang="ru-RU" dirty="0">
              <a:solidFill>
                <a:schemeClr val="accent6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4491C-5387-49F7-A83E-79BF0F252F6F}"/>
              </a:ext>
            </a:extLst>
          </p:cNvPr>
          <p:cNvGrpSpPr/>
          <p:nvPr/>
        </p:nvGrpSpPr>
        <p:grpSpPr>
          <a:xfrm>
            <a:off x="3359407" y="1449388"/>
            <a:ext cx="5473186" cy="4705857"/>
            <a:chOff x="3359407" y="1449388"/>
            <a:chExt cx="5473186" cy="4705857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2E2B4A7F-1636-4976-95D2-A5EDD2F78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02720" y="1449388"/>
              <a:ext cx="4386560" cy="4328842"/>
            </a:xfrm>
            <a:prstGeom prst="rect">
              <a:avLst/>
            </a:prstGeom>
          </p:spPr>
        </p:pic>
        <p:sp>
          <p:nvSpPr>
            <p:cNvPr id="5" name="TextBox 32">
              <a:extLst>
                <a:ext uri="{FF2B5EF4-FFF2-40B4-BE49-F238E27FC236}">
                  <a16:creationId xmlns:a16="http://schemas.microsoft.com/office/drawing/2014/main" id="{25638357-D64E-4B0B-80E0-4A8BE90545B3}"/>
                </a:ext>
              </a:extLst>
            </p:cNvPr>
            <p:cNvSpPr/>
            <p:nvPr/>
          </p:nvSpPr>
          <p:spPr>
            <a:xfrm>
              <a:off x="3359407" y="3000628"/>
              <a:ext cx="214632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DejaVu Sans"/>
                  <a:cs typeface="+mn-cs"/>
                </a:rPr>
                <a:t>psychisch</a:t>
              </a:r>
              <a:endPara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32">
              <a:extLst>
                <a:ext uri="{FF2B5EF4-FFF2-40B4-BE49-F238E27FC236}">
                  <a16:creationId xmlns:a16="http://schemas.microsoft.com/office/drawing/2014/main" id="{1F176988-A204-47F0-A1B8-0C5BCD51133D}"/>
                </a:ext>
              </a:extLst>
            </p:cNvPr>
            <p:cNvSpPr/>
            <p:nvPr/>
          </p:nvSpPr>
          <p:spPr>
            <a:xfrm>
              <a:off x="6686273" y="3000628"/>
              <a:ext cx="214632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DejaVu Sans"/>
                  <a:cs typeface="+mn-cs"/>
                </a:rPr>
                <a:t>sociaal</a:t>
              </a:r>
              <a:endPara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32">
              <a:extLst>
                <a:ext uri="{FF2B5EF4-FFF2-40B4-BE49-F238E27FC236}">
                  <a16:creationId xmlns:a16="http://schemas.microsoft.com/office/drawing/2014/main" id="{2458FFCB-50F9-4747-9925-2E2B2BC602B5}"/>
                </a:ext>
              </a:extLst>
            </p:cNvPr>
            <p:cNvSpPr/>
            <p:nvPr/>
          </p:nvSpPr>
          <p:spPr>
            <a:xfrm>
              <a:off x="5022840" y="5818145"/>
              <a:ext cx="214632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DejaVu Sans"/>
                  <a:cs typeface="+mn-cs"/>
                </a:rPr>
                <a:t>lichamelijk</a:t>
              </a:r>
              <a:endPara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32">
              <a:extLst>
                <a:ext uri="{FF2B5EF4-FFF2-40B4-BE49-F238E27FC236}">
                  <a16:creationId xmlns:a16="http://schemas.microsoft.com/office/drawing/2014/main" id="{23F55317-AE2B-4ACE-BE8E-991CE49AA919}"/>
                </a:ext>
              </a:extLst>
            </p:cNvPr>
            <p:cNvSpPr/>
            <p:nvPr/>
          </p:nvSpPr>
          <p:spPr>
            <a:xfrm>
              <a:off x="5022840" y="3963405"/>
              <a:ext cx="214632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none" spc="-1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DejaVu Sans"/>
                  <a:cs typeface="+mn-cs"/>
                </a:rPr>
                <a:t>spiritueel</a:t>
              </a:r>
              <a:endParaRPr kumimoji="0" lang="nl-NL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2C65359-656B-44C9-92EE-9409724E6E7B}"/>
              </a:ext>
            </a:extLst>
          </p:cNvPr>
          <p:cNvSpPr txBox="1"/>
          <p:nvPr/>
        </p:nvSpPr>
        <p:spPr>
          <a:xfrm>
            <a:off x="8289280" y="4888968"/>
            <a:ext cx="3571875" cy="11600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72000" tIns="72000" rIns="72000" bIns="72000" numCol="1" spcCol="360000">
            <a:spAutoFit/>
          </a:bodyPr>
          <a:lstStyle/>
          <a:p>
            <a:pPr marL="36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-1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Aanbeveling: </a:t>
            </a:r>
          </a:p>
          <a:p>
            <a:pPr marL="36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-1" normalizeH="0" baseline="0" noProof="0">
                <a:ln>
                  <a:noFill/>
                </a:ln>
                <a:solidFill>
                  <a:srgbClr val="201E1F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Bij existentiëel </a:t>
            </a:r>
            <a: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201E1F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lijden als refractair symptoom </a:t>
            </a:r>
            <a:r>
              <a:rPr kumimoji="0" lang="nl-NL" sz="1600" b="0" i="0" u="none" strike="noStrike" kern="1200" cap="none" spc="-1" normalizeH="0" baseline="0" noProof="0">
                <a:ln>
                  <a:noFill/>
                </a:ln>
                <a:solidFill>
                  <a:srgbClr val="201E1F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dient een geestelijk </a:t>
            </a:r>
            <a: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201E1F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verzorger betrokken te zijn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271231B-43D6-FB27-5B1F-B14C6B8AE5B4}"/>
              </a:ext>
            </a:extLst>
          </p:cNvPr>
          <p:cNvSpPr txBox="1"/>
          <p:nvPr/>
        </p:nvSpPr>
        <p:spPr>
          <a:xfrm>
            <a:off x="8832593" y="6322640"/>
            <a:ext cx="4537075" cy="2308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1" u="none" strike="noStrike" kern="1200" cap="none" spc="0" normalizeH="0" baseline="0" noProof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figuur uit richtlijn zingeving en spiritualitieit in de pallatieve fase</a:t>
            </a:r>
            <a:endParaRPr kumimoji="0" lang="nl-NL" sz="900" b="0" i="1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40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8D40E-3B3B-447E-A483-3F5DCF75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 video te starten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EC8C9-6D9B-434F-88DB-D77A03AB948F}"/>
              </a:ext>
            </a:extLst>
          </p:cNvPr>
          <p:cNvSpPr/>
          <p:nvPr/>
        </p:nvSpPr>
        <p:spPr>
          <a:xfrm>
            <a:off x="2052798" y="1531627"/>
            <a:ext cx="8173709" cy="4597711"/>
          </a:xfrm>
          <a:prstGeom prst="rect">
            <a:avLst/>
          </a:prstGeom>
          <a:solidFill>
            <a:srgbClr val="EEE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6E8F115-2210-4EC2-9B30-359CD9E92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14494" y="1449388"/>
            <a:ext cx="252000" cy="252000"/>
          </a:xfrm>
          <a:prstGeom prst="rect">
            <a:avLst/>
          </a:prstGeom>
        </p:spPr>
      </p:pic>
      <p:pic>
        <p:nvPicPr>
          <p:cNvPr id="9" name="James â Moving On (Official Video)">
            <a:hlinkClick r:id="" action="ppaction://media"/>
            <a:extLst>
              <a:ext uri="{FF2B5EF4-FFF2-40B4-BE49-F238E27FC236}">
                <a16:creationId xmlns:a16="http://schemas.microsoft.com/office/drawing/2014/main" id="{19FA8A00-E9D6-43DD-B49E-C68F537DC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8583" y="1449899"/>
            <a:ext cx="8172800" cy="45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2667-71EF-420E-B148-627AFD07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ru-RU" dirty="0"/>
          </a:p>
        </p:txBody>
      </p:sp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979A8A35-829A-4AB5-BAB3-64D778E6C9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5085" y="1449388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Achtergrond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>
            <a:hlinkClick r:id="rId22" action="ppaction://hlinksldjump"/>
            <a:extLst>
              <a:ext uri="{FF2B5EF4-FFF2-40B4-BE49-F238E27FC236}">
                <a16:creationId xmlns:a16="http://schemas.microsoft.com/office/drawing/2014/main" id="{4ED52BB0-8BEB-473E-9AE4-6B18D951B0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1475" y="1449388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</a:p>
        </p:txBody>
      </p:sp>
      <p:sp>
        <p:nvSpPr>
          <p:cNvPr id="5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CB257035-02EF-4D0A-B788-C9157438BF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5086" y="2373271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Definities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3AEE79DE-3F80-49AC-8AFF-9ED659D34CA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71475" y="2373271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6CA52C68-00B6-45AE-A419-C2A55143489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5086" y="1908486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Cijfers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 </a:t>
            </a:r>
          </a:p>
        </p:txBody>
      </p:sp>
      <p:sp>
        <p:nvSpPr>
          <p:cNvPr id="10" name="Rectangle 9">
            <a:hlinkClick r:id="rId23" action="ppaction://hlinksldjump"/>
            <a:extLst>
              <a:ext uri="{FF2B5EF4-FFF2-40B4-BE49-F238E27FC236}">
                <a16:creationId xmlns:a16="http://schemas.microsoft.com/office/drawing/2014/main" id="{398CFDB7-1949-4132-B80E-E45F52890F8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71475" y="1908486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.1</a:t>
            </a:r>
          </a:p>
        </p:txBody>
      </p: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167497C3-3705-40B3-A8AD-6E57DAEF924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35085" y="5727255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Cases </a:t>
            </a:r>
          </a:p>
        </p:txBody>
      </p:sp>
      <p:sp>
        <p:nvSpPr>
          <p:cNvPr id="18" name="Rectangle 17">
            <a:hlinkClick r:id="rId22" action="ppaction://hlinksldjump"/>
            <a:extLst>
              <a:ext uri="{FF2B5EF4-FFF2-40B4-BE49-F238E27FC236}">
                <a16:creationId xmlns:a16="http://schemas.microsoft.com/office/drawing/2014/main" id="{6689A4FF-AEB1-4171-9D2A-1F9C48EEB63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71475" y="5727255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/>
            <a:extLst>
              <a:ext uri="{FF2B5EF4-FFF2-40B4-BE49-F238E27FC236}">
                <a16:creationId xmlns:a16="http://schemas.microsoft.com/office/drawing/2014/main" id="{2C079603-C4D3-432F-B3C8-94B8B012CA5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768910" y="1449388"/>
            <a:ext cx="2546290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Ervaring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naasten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5" name="Rectangle 24">
            <a:hlinkClick r:id="rId22" action="ppaction://hlinksldjump"/>
            <a:extLst>
              <a:ext uri="{FF2B5EF4-FFF2-40B4-BE49-F238E27FC236}">
                <a16:creationId xmlns:a16="http://schemas.microsoft.com/office/drawing/2014/main" id="{BD58595F-8794-4864-9789-8FD7E5C1705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305300" y="1449388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4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8AA14071-21A1-4EE7-B1FC-32DBEA8EED5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768910" y="3359102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Kernpunten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34" name="Rectangle 33">
            <a:hlinkClick r:id="rId22" action="ppaction://hlinksldjump"/>
            <a:extLst>
              <a:ext uri="{FF2B5EF4-FFF2-40B4-BE49-F238E27FC236}">
                <a16:creationId xmlns:a16="http://schemas.microsoft.com/office/drawing/2014/main" id="{1E50C2C1-C14F-485C-82D8-2AD918EA411C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305300" y="3359102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Rectangle 10">
            <a:hlinkClick r:id="" action="ppaction://noaction"/>
            <a:extLst>
              <a:ext uri="{FF2B5EF4-FFF2-40B4-BE49-F238E27FC236}">
                <a16:creationId xmlns:a16="http://schemas.microsoft.com/office/drawing/2014/main" id="{15A86733-AF1B-4111-A893-E4DB13ED922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35085" y="3353518"/>
            <a:ext cx="2384208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Vormen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uitvoering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12" name="Rectangle 11">
            <a:hlinkClick r:id="rId22" action="ppaction://hlinksldjump"/>
            <a:extLst>
              <a:ext uri="{FF2B5EF4-FFF2-40B4-BE49-F238E27FC236}">
                <a16:creationId xmlns:a16="http://schemas.microsoft.com/office/drawing/2014/main" id="{DB65AB04-D376-4E44-AEEF-9BE89CFD1849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71475" y="3353518"/>
            <a:ext cx="400110" cy="40011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Rectangle 12">
            <a:hlinkClick r:id="" action="ppaction://noaction"/>
            <a:extLst>
              <a:ext uri="{FF2B5EF4-FFF2-40B4-BE49-F238E27FC236}">
                <a16:creationId xmlns:a16="http://schemas.microsoft.com/office/drawing/2014/main" id="{7F1D4EC3-7269-4D44-BFAF-91762276B2A7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31910" y="4277401"/>
            <a:ext cx="2067651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Intermitterend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 13">
            <a:hlinkClick r:id="" action="ppaction://noaction"/>
            <a:extLst>
              <a:ext uri="{FF2B5EF4-FFF2-40B4-BE49-F238E27FC236}">
                <a16:creationId xmlns:a16="http://schemas.microsoft.com/office/drawing/2014/main" id="{0C4A67A7-8E45-4BAC-B060-C39EB4697874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368300" y="4277401"/>
            <a:ext cx="400110" cy="40011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5" name="Rectangle 14">
            <a:hlinkClick r:id="" action="ppaction://noaction"/>
            <a:extLst>
              <a:ext uri="{FF2B5EF4-FFF2-40B4-BE49-F238E27FC236}">
                <a16:creationId xmlns:a16="http://schemas.microsoft.com/office/drawing/2014/main" id="{40603682-3075-44D3-AAEF-2A0F27316280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831911" y="3812616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Continu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16" name="Rectangle 15">
            <a:hlinkClick r:id="rId23" action="ppaction://hlinksldjump"/>
            <a:extLst>
              <a:ext uri="{FF2B5EF4-FFF2-40B4-BE49-F238E27FC236}">
                <a16:creationId xmlns:a16="http://schemas.microsoft.com/office/drawing/2014/main" id="{87F5DF6E-66E1-4E76-853D-E8EE2EB56DA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368300" y="3812616"/>
            <a:ext cx="400110" cy="40011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.1</a:t>
            </a:r>
          </a:p>
        </p:txBody>
      </p:sp>
      <p:sp>
        <p:nvSpPr>
          <p:cNvPr id="47" name="Rectangle 46">
            <a:hlinkClick r:id="" action="ppaction://noaction"/>
            <a:extLst>
              <a:ext uri="{FF2B5EF4-FFF2-40B4-BE49-F238E27FC236}">
                <a16:creationId xmlns:a16="http://schemas.microsoft.com/office/drawing/2014/main" id="{EC64A62F-6BC2-43AD-924A-DC6AF3A1C68D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831910" y="4747008"/>
            <a:ext cx="2067651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Acuut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 </a:t>
            </a:r>
          </a:p>
        </p:txBody>
      </p:sp>
      <p:sp>
        <p:nvSpPr>
          <p:cNvPr id="48" name="Rectangle 47">
            <a:hlinkClick r:id="" action="ppaction://noaction"/>
            <a:extLst>
              <a:ext uri="{FF2B5EF4-FFF2-40B4-BE49-F238E27FC236}">
                <a16:creationId xmlns:a16="http://schemas.microsoft.com/office/drawing/2014/main" id="{64A5D01F-26AC-43E7-AB7A-54DC202B7751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368300" y="4747008"/>
            <a:ext cx="400110" cy="40011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04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1960E4-E9A9-444D-9A59-A96101AA1D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Vormen</a:t>
            </a:r>
            <a:r>
              <a:rPr lang="en-US" dirty="0"/>
              <a:t> van </a:t>
            </a:r>
            <a:r>
              <a:rPr lang="en-US" dirty="0" err="1"/>
              <a:t>palliatieve</a:t>
            </a:r>
            <a:r>
              <a:rPr lang="en-US" dirty="0"/>
              <a:t> </a:t>
            </a:r>
            <a:r>
              <a:rPr lang="en-US" dirty="0" err="1"/>
              <a:t>sedatie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22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D414-F8D5-4F05-A24C-7045121EF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 </a:t>
            </a:r>
            <a:r>
              <a:rPr lang="en-US" dirty="0" err="1"/>
              <a:t>palliatieve</a:t>
            </a:r>
            <a:r>
              <a:rPr lang="en-US" dirty="0"/>
              <a:t> </a:t>
            </a:r>
            <a:r>
              <a:rPr lang="en-US" dirty="0" err="1"/>
              <a:t>sedatie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78BEC-008A-471D-8809-B226681A6FB3}"/>
              </a:ext>
            </a:extLst>
          </p:cNvPr>
          <p:cNvSpPr txBox="1"/>
          <p:nvPr/>
        </p:nvSpPr>
        <p:spPr>
          <a:xfrm>
            <a:off x="4308475" y="2268014"/>
            <a:ext cx="3575050" cy="14396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Het opzettelijk verlagen van 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het bewustzijn van een patiënt, 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met als doel om lijden 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te verlichten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141623-A7A2-43EB-9FB1-E5FD1F0E14A9}"/>
              </a:ext>
            </a:extLst>
          </p:cNvPr>
          <p:cNvCxnSpPr>
            <a:cxnSpLocks/>
          </p:cNvCxnSpPr>
          <p:nvPr/>
        </p:nvCxnSpPr>
        <p:spPr>
          <a:xfrm>
            <a:off x="4308475" y="2138037"/>
            <a:ext cx="3575050" cy="0"/>
          </a:xfrm>
          <a:prstGeom prst="line">
            <a:avLst/>
          </a:prstGeom>
          <a:ln w="1905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C38695D-F999-4020-B9DC-C33CF54DD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8476" y="1423885"/>
            <a:ext cx="458015" cy="57251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4CFB70F-B09F-4699-8183-8CFB176E877A}"/>
              </a:ext>
            </a:extLst>
          </p:cNvPr>
          <p:cNvSpPr/>
          <p:nvPr/>
        </p:nvSpPr>
        <p:spPr>
          <a:xfrm>
            <a:off x="371476" y="1449338"/>
            <a:ext cx="3571200" cy="4679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1C74978-0266-421C-9097-9F2B4C0D36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0"/>
          <a:stretch/>
        </p:blipFill>
        <p:spPr>
          <a:xfrm>
            <a:off x="825805" y="1694137"/>
            <a:ext cx="3116872" cy="408179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8BABA061-4668-490D-8B20-2E9CF1B248BA}"/>
              </a:ext>
            </a:extLst>
          </p:cNvPr>
          <p:cNvSpPr/>
          <p:nvPr/>
        </p:nvSpPr>
        <p:spPr>
          <a:xfrm>
            <a:off x="1061421" y="5408662"/>
            <a:ext cx="536340" cy="536340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19E9E73-EDCE-4C1F-B19B-37436D4FFBA1}"/>
              </a:ext>
            </a:extLst>
          </p:cNvPr>
          <p:cNvSpPr/>
          <p:nvPr/>
        </p:nvSpPr>
        <p:spPr>
          <a:xfrm>
            <a:off x="1805740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279D317-9635-462F-B24E-8D49BDD54B86}"/>
              </a:ext>
            </a:extLst>
          </p:cNvPr>
          <p:cNvSpPr/>
          <p:nvPr/>
        </p:nvSpPr>
        <p:spPr>
          <a:xfrm>
            <a:off x="2550058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FBEBA71E-749A-4A1F-A67D-4DFC09D80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2811" y="5529296"/>
            <a:ext cx="306000" cy="295071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FE1A5CF3-BD2F-4731-8849-90405961FA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1910" y="5588160"/>
            <a:ext cx="324000" cy="18777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1ADCCCD-673E-4D41-AB39-7D2BF46905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12463" y="5529296"/>
            <a:ext cx="211530" cy="306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532DFBA-A228-4C5D-8A2E-958D07F6126E}"/>
              </a:ext>
            </a:extLst>
          </p:cNvPr>
          <p:cNvSpPr txBox="1"/>
          <p:nvPr/>
        </p:nvSpPr>
        <p:spPr>
          <a:xfrm>
            <a:off x="4537483" y="3936986"/>
            <a:ext cx="3575050" cy="33162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</a:t>
            </a:r>
            <a:r>
              <a:rPr kumimoji="0" lang="nl-NL" sz="2000" b="1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roportioneel </a:t>
            </a:r>
            <a:r>
              <a:rPr kumimoji="0" lang="nl-NL" sz="2000" b="1" i="1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vs</a:t>
            </a:r>
            <a:r>
              <a:rPr kumimoji="0" lang="nl-NL" sz="2000" b="1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diep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E069DF-48FA-4309-A5BB-AE150A3C9726}"/>
              </a:ext>
            </a:extLst>
          </p:cNvPr>
          <p:cNvSpPr txBox="1"/>
          <p:nvPr/>
        </p:nvSpPr>
        <p:spPr>
          <a:xfrm>
            <a:off x="8245475" y="3936986"/>
            <a:ext cx="3571200" cy="9917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72000" tIns="72000" rIns="72000" bIns="7200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5A46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Indicatie 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A46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Refractair symptoom dat tot ondraaglijk lijden leidt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7129D3-2BEC-4B26-BD08-19512190FDBD}"/>
              </a:ext>
            </a:extLst>
          </p:cNvPr>
          <p:cNvSpPr txBox="1"/>
          <p:nvPr/>
        </p:nvSpPr>
        <p:spPr>
          <a:xfrm>
            <a:off x="8245475" y="2137568"/>
            <a:ext cx="3575049" cy="15611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72000" tIns="72000" rIns="72000" bIns="7200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5A46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Voorwaarde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A46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Verwacht overlijden binnen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 weken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A46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Geen kunstmatige toediening van voeding en/of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vocht </a:t>
            </a:r>
          </a:p>
        </p:txBody>
      </p:sp>
    </p:spTree>
    <p:extLst>
      <p:ext uri="{BB962C8B-B14F-4D97-AF65-F5344CB8AC3E}">
        <p14:creationId xmlns:p14="http://schemas.microsoft.com/office/powerpoint/2010/main" val="385172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ACAD4-85FB-4B26-9267-6785E4098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Doseringschema</a:t>
            </a:r>
            <a:endParaRPr lang="ru-RU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71C49BC-0699-47CC-82A2-6C444A95DA9F}"/>
              </a:ext>
            </a:extLst>
          </p:cNvPr>
          <p:cNvGraphicFramePr>
            <a:graphicFrameLocks noGrp="1"/>
          </p:cNvGraphicFramePr>
          <p:nvPr/>
        </p:nvGraphicFramePr>
        <p:xfrm>
          <a:off x="371473" y="1449388"/>
          <a:ext cx="11449051" cy="4653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414">
                  <a:extLst>
                    <a:ext uri="{9D8B030D-6E8A-4147-A177-3AD203B41FA5}">
                      <a16:colId xmlns:a16="http://schemas.microsoft.com/office/drawing/2014/main" val="2801185856"/>
                    </a:ext>
                  </a:extLst>
                </a:gridCol>
                <a:gridCol w="2665414">
                  <a:extLst>
                    <a:ext uri="{9D8B030D-6E8A-4147-A177-3AD203B41FA5}">
                      <a16:colId xmlns:a16="http://schemas.microsoft.com/office/drawing/2014/main" val="4204431263"/>
                    </a:ext>
                  </a:extLst>
                </a:gridCol>
                <a:gridCol w="6118223">
                  <a:extLst>
                    <a:ext uri="{9D8B030D-6E8A-4147-A177-3AD203B41FA5}">
                      <a16:colId xmlns:a16="http://schemas.microsoft.com/office/drawing/2014/main" val="278258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87313" indent="0"/>
                      <a:endParaRPr lang="ru-RU" sz="1600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chemeClr val="accent2"/>
                          </a:solidFill>
                          <a:latin typeface="+mn-lt"/>
                        </a:rPr>
                        <a:t>Middel</a:t>
                      </a:r>
                      <a:endParaRPr lang="en-US" sz="1600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chemeClr val="accent2"/>
                          </a:solidFill>
                          <a:latin typeface="+mn-lt"/>
                        </a:rPr>
                        <a:t>Doseringschema</a:t>
                      </a:r>
                      <a:endParaRPr lang="ru-RU" sz="1600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197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52000">
                        <a:spcBef>
                          <a:spcPts val="1200"/>
                        </a:spcBef>
                      </a:pPr>
                      <a:endParaRPr lang="nl-NL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182594"/>
                  </a:ext>
                </a:extLst>
              </a:tr>
              <a:tr h="1432298">
                <a:tc>
                  <a:txBody>
                    <a:bodyPr/>
                    <a:lstStyle/>
                    <a:p>
                      <a:pPr marL="176213" indent="0" algn="l">
                        <a:lnSpc>
                          <a:spcPct val="100000"/>
                        </a:lnSpc>
                      </a:pPr>
                      <a:r>
                        <a:rPr lang="nl-NL" sz="1400" b="1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Stap 1</a:t>
                      </a:r>
                    </a:p>
                  </a:txBody>
                  <a:tcPr marL="4680" marR="468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0000"/>
                        </a:lnSpc>
                        <a:tabLst>
                          <a:tab pos="87313" algn="l"/>
                        </a:tabLst>
                      </a:pP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Midazolam</a:t>
                      </a: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spcAft>
                          <a:spcPts val="600"/>
                        </a:spcAft>
                      </a:pPr>
                      <a:r>
                        <a:rPr lang="en-US" sz="1200" b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Bolus 5 mg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gevolgd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door 1,5 mg/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uur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(range 0,5-2,5 mg/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87313" indent="0" algn="l">
                        <a:spcAft>
                          <a:spcPts val="600"/>
                        </a:spcAft>
                      </a:pP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Onvoldoende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uur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bolus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herhalen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uur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continue met 50</a:t>
                      </a:r>
                      <a:r>
                        <a:rPr lang="en-US" sz="1200" b="0" strike="noStrike" kern="1200" spc="-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 ophogen</a:t>
                      </a:r>
                      <a:endParaRPr lang="en-US" sz="1200" b="0" strike="noStrike" kern="1200" spc="-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66700" indent="-179388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Continue ≥ 5 mg/u dan bolus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naar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10 mg</a:t>
                      </a:r>
                    </a:p>
                    <a:p>
                      <a:pPr marL="266700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Continue ≥ 10 mg/u dan bolus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naar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 mg</a:t>
                      </a:r>
                    </a:p>
                    <a:p>
                      <a:pPr marL="266700" indent="-179388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≥ 20 mg/u dan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toevoegen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1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stap</a:t>
                      </a:r>
                      <a:r>
                        <a:rPr lang="en-US" sz="1200" b="0" i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497305"/>
                  </a:ext>
                </a:extLst>
              </a:tr>
              <a:tr h="1748736">
                <a:tc>
                  <a:txBody>
                    <a:bodyPr/>
                    <a:lstStyle/>
                    <a:p>
                      <a:pPr marL="176213" indent="0" algn="l">
                        <a:lnSpc>
                          <a:spcPct val="100000"/>
                        </a:lnSpc>
                      </a:pPr>
                      <a:r>
                        <a:rPr lang="nl-NL" sz="1400" b="1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Stap 2</a:t>
                      </a:r>
                    </a:p>
                  </a:txBody>
                  <a:tcPr marL="3600" marR="36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Levomepromazine</a:t>
                      </a: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nl-NL" sz="1200" b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Bolus 50 mg</a:t>
                      </a:r>
                    </a:p>
                    <a:p>
                      <a:pPr marL="266700" indent="-179388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Voldoende na 6 uur: 12 uur na de start over op 25 mg 2dd1</a:t>
                      </a:r>
                      <a:b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Onvoldoende na 6 uur: bolus van 50 mg en daarna 25 mg 4dd1</a:t>
                      </a:r>
                    </a:p>
                    <a:p>
                      <a:pPr marL="266700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Voldoende na 24 uur: overgaan op 50 mg 2dd1</a:t>
                      </a:r>
                      <a:b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Onvoldoende na 24 uur: naar 75 mg 2dd1 met bolus 25 mg a 6 uur</a:t>
                      </a:r>
                    </a:p>
                    <a:p>
                      <a:pPr marL="266700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Voldoende na 48 uur: 75mg 2dd1</a:t>
                      </a:r>
                      <a:b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Onvoldoende na 48 uur: naar 100 mg 2dd1 met bolus 25 mg a 6 uur</a:t>
                      </a: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616842"/>
                  </a:ext>
                </a:extLst>
              </a:tr>
              <a:tr h="893436">
                <a:tc>
                  <a:txBody>
                    <a:bodyPr/>
                    <a:lstStyle/>
                    <a:p>
                      <a:pPr marL="176213" indent="0" algn="l">
                        <a:lnSpc>
                          <a:spcPct val="100000"/>
                        </a:lnSpc>
                      </a:pPr>
                      <a:r>
                        <a:rPr lang="nl-NL" sz="1400" b="1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Stap 3</a:t>
                      </a:r>
                    </a:p>
                  </a:txBody>
                  <a:tcPr marL="3600" marR="36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Propofol of fenobarbital</a:t>
                      </a: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-179388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Overleg altijd met een consultatieteam en/of anesthesioloog</a:t>
                      </a:r>
                    </a:p>
                    <a:p>
                      <a:pPr marL="266700" indent="-179388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Propofol 20-50 mg IV gevolgd door 100 mg/uur IV, evt per 5 min 20 mg IV</a:t>
                      </a:r>
                    </a:p>
                    <a:p>
                      <a:pPr marL="266700" indent="-179388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Fenobarbital 200 mg SC gevolgd door 40 mg/uur SC, evt per 4 uur 200 mg SC</a:t>
                      </a: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865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96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ACAD4-85FB-4B26-9267-6785E4098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Aanpassing</a:t>
            </a:r>
            <a:r>
              <a:rPr lang="en-US" dirty="0"/>
              <a:t> in </a:t>
            </a:r>
            <a:r>
              <a:rPr lang="en-US" dirty="0" err="1"/>
              <a:t>beleid</a:t>
            </a:r>
            <a:endParaRPr lang="en-US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71C49BC-0699-47CC-82A2-6C444A95DA9F}"/>
              </a:ext>
            </a:extLst>
          </p:cNvPr>
          <p:cNvGraphicFramePr>
            <a:graphicFrameLocks noGrp="1"/>
          </p:cNvGraphicFramePr>
          <p:nvPr/>
        </p:nvGraphicFramePr>
        <p:xfrm>
          <a:off x="371476" y="1449388"/>
          <a:ext cx="7512052" cy="3318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9549">
                  <a:extLst>
                    <a:ext uri="{9D8B030D-6E8A-4147-A177-3AD203B41FA5}">
                      <a16:colId xmlns:a16="http://schemas.microsoft.com/office/drawing/2014/main" val="4204431263"/>
                    </a:ext>
                  </a:extLst>
                </a:gridCol>
                <a:gridCol w="5232503">
                  <a:extLst>
                    <a:ext uri="{9D8B030D-6E8A-4147-A177-3AD203B41FA5}">
                      <a16:colId xmlns:a16="http://schemas.microsoft.com/office/drawing/2014/main" val="278258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chemeClr val="accent2"/>
                          </a:solidFill>
                          <a:latin typeface="+mn-lt"/>
                        </a:rPr>
                        <a:t>Situatie</a:t>
                      </a:r>
                      <a:endParaRPr lang="en-US" sz="1600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chemeClr val="accent2"/>
                          </a:solidFill>
                          <a:latin typeface="+mn-lt"/>
                        </a:rPr>
                        <a:t>Aanpassing</a:t>
                      </a:r>
                      <a:r>
                        <a:rPr lang="en-US" sz="1600" dirty="0">
                          <a:solidFill>
                            <a:schemeClr val="accent2"/>
                          </a:solidFill>
                          <a:latin typeface="+mn-lt"/>
                        </a:rPr>
                        <a:t> in </a:t>
                      </a:r>
                      <a:r>
                        <a:rPr lang="en-US" sz="1600" dirty="0" err="1">
                          <a:solidFill>
                            <a:schemeClr val="accent2"/>
                          </a:solidFill>
                          <a:latin typeface="+mn-lt"/>
                        </a:rPr>
                        <a:t>beleid</a:t>
                      </a:r>
                      <a:endParaRPr lang="ru-RU" sz="1600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197155"/>
                  </a:ext>
                </a:extLst>
              </a:tr>
              <a:tr h="1221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182594"/>
                  </a:ext>
                </a:extLst>
              </a:tr>
              <a:tr h="1138146">
                <a:tc>
                  <a:txBody>
                    <a:bodyPr/>
                    <a:lstStyle/>
                    <a:p>
                      <a:pPr marL="266700" indent="-179388" algn="l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>
                          <a:tab pos="87313" algn="l"/>
                        </a:tabLst>
                      </a:pP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&gt;60 jaar</a:t>
                      </a:r>
                    </a:p>
                    <a:p>
                      <a:pPr marL="266700" indent="-179388" algn="l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>
                          <a:tab pos="87313" algn="l"/>
                        </a:tabLst>
                      </a:pP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&lt;60 kg</a:t>
                      </a:r>
                    </a:p>
                    <a:p>
                      <a:pPr marL="266700" indent="-179388" algn="l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>
                          <a:tab pos="87313" algn="l"/>
                        </a:tabLst>
                      </a:pPr>
                      <a:r>
                        <a:rPr lang="nl-NL" sz="1400" b="0" strike="noStrike" kern="1200" spc="-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Lever- </a:t>
                      </a: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en/of nierfalen</a:t>
                      </a:r>
                    </a:p>
                    <a:p>
                      <a:pPr marL="266700" indent="-179388" algn="l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>
                          <a:tab pos="87313" algn="l"/>
                        </a:tabLst>
                      </a:pP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CYP3A remmers </a:t>
                      </a: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spcAft>
                          <a:spcPts val="600"/>
                        </a:spcAft>
                      </a:pPr>
                      <a:r>
                        <a:rPr lang="en-US" sz="1400" b="0" strike="noStrike" kern="1200" spc="-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Cave diepere </a:t>
                      </a:r>
                      <a:r>
                        <a:rPr lang="en-US" sz="14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sedatie</a:t>
                      </a:r>
                      <a:endParaRPr lang="en-US" sz="1400" b="0" strike="noStrike" kern="1200" spc="-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indent="0" algn="l">
                        <a:spcAft>
                          <a:spcPts val="600"/>
                        </a:spcAft>
                      </a:pPr>
                      <a:r>
                        <a:rPr lang="en-US" sz="1400" b="1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Lagere</a:t>
                      </a:r>
                      <a:r>
                        <a:rPr lang="en-US" sz="1400" b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dosering</a:t>
                      </a:r>
                      <a:r>
                        <a:rPr lang="en-US" sz="1400" b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400" b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/of </a:t>
                      </a:r>
                      <a:r>
                        <a:rPr lang="en-US" sz="1400" b="1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langer</a:t>
                      </a:r>
                      <a:r>
                        <a:rPr lang="en-US" sz="1400" b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bolus interval</a:t>
                      </a: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497305"/>
                  </a:ext>
                </a:extLst>
              </a:tr>
              <a:tr h="1601311">
                <a:tc>
                  <a:txBody>
                    <a:bodyPr/>
                    <a:lstStyle/>
                    <a:p>
                      <a:pPr marL="266700" indent="-179388" algn="l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>
                          <a:tab pos="87313" algn="l"/>
                        </a:tabLst>
                      </a:pPr>
                      <a:r>
                        <a:rPr lang="nl-NL" sz="1400" b="0" strike="noStrike" kern="1200" spc="-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Ernstig </a:t>
                      </a: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delier</a:t>
                      </a:r>
                    </a:p>
                    <a:p>
                      <a:pPr marL="266700" indent="-179388" algn="l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>
                          <a:tab pos="87313" algn="l"/>
                        </a:tabLst>
                      </a:pPr>
                      <a:r>
                        <a:rPr lang="nl-NL" sz="1400" b="0" strike="noStrike" kern="1200" spc="-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Snelle metabolisering</a:t>
                      </a:r>
                      <a:endParaRPr lang="nl-NL" sz="1400" b="0" strike="noStrike" kern="1200" spc="-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66700" indent="-179388" algn="l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>
                          <a:tab pos="87313" algn="l"/>
                        </a:tabLst>
                      </a:pP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Roken</a:t>
                      </a:r>
                    </a:p>
                    <a:p>
                      <a:pPr marL="266700" indent="-179388" algn="l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>
                          <a:tab pos="87313" algn="l"/>
                        </a:tabLst>
                      </a:pP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Benzodiazepine gebruik</a:t>
                      </a:r>
                    </a:p>
                    <a:p>
                      <a:pPr marL="266700" indent="-179388" algn="l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>
                          <a:tab pos="87313" algn="l"/>
                        </a:tabLst>
                      </a:pPr>
                      <a:r>
                        <a:rPr lang="nl-NL" sz="1400" b="0" strike="noStrike" kern="1200" spc="-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CYP3A stimuleerders</a:t>
                      </a:r>
                      <a:endParaRPr lang="nl-NL" sz="1400" b="0" strike="noStrike" kern="1200" spc="-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66700" indent="-179388" algn="l">
                        <a:lnSpc>
                          <a:spcPct val="100000"/>
                        </a:lnSpc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  <a:tabLst>
                          <a:tab pos="87313" algn="l"/>
                        </a:tabLst>
                      </a:pP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Hoge zuurstofbehoefte</a:t>
                      </a: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spcAft>
                          <a:spcPts val="600"/>
                        </a:spcAft>
                      </a:pPr>
                      <a:r>
                        <a:rPr lang="en-US" sz="1400" b="0" strike="noStrike" kern="1200" spc="-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Cave verminderde </a:t>
                      </a:r>
                      <a:r>
                        <a:rPr lang="en-US" sz="14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sedatie</a:t>
                      </a:r>
                      <a:endParaRPr lang="en-US" sz="1400" b="0" strike="noStrike" kern="1200" spc="-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indent="0" algn="l">
                        <a:spcAft>
                          <a:spcPts val="600"/>
                        </a:spcAft>
                      </a:pPr>
                      <a:r>
                        <a:rPr lang="en-US" sz="1400" b="1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Hogere</a:t>
                      </a:r>
                      <a:r>
                        <a:rPr lang="en-US" sz="1400" b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dosering</a:t>
                      </a:r>
                      <a:r>
                        <a:rPr lang="en-US" sz="1400" b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400" b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/of </a:t>
                      </a:r>
                      <a:r>
                        <a:rPr lang="en-US" sz="1400" b="1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korter</a:t>
                      </a:r>
                      <a:r>
                        <a:rPr lang="en-US" sz="1400" b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bolus interval</a:t>
                      </a:r>
                    </a:p>
                    <a:p>
                      <a:pPr marL="87313" indent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endParaRPr lang="nl-NL" sz="1400" b="0" strike="noStrike" kern="1200" spc="-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61684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E73F820-2670-460D-81ED-9875E1689757}"/>
              </a:ext>
            </a:extLst>
          </p:cNvPr>
          <p:cNvSpPr txBox="1"/>
          <p:nvPr/>
        </p:nvSpPr>
        <p:spPr>
          <a:xfrm>
            <a:off x="8781815" y="2013820"/>
            <a:ext cx="3038710" cy="560795"/>
          </a:xfrm>
          <a:prstGeom prst="rect">
            <a:avLst/>
          </a:prstGeom>
          <a:noFill/>
        </p:spPr>
        <p:txBody>
          <a:bodyPr wrap="square" lIns="10800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CYP remmers: </a:t>
            </a:r>
            <a:b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weinig, mogelijk voriconazol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890FFD-C1DD-4778-9157-8208AAC9BBA4}"/>
              </a:ext>
            </a:extLst>
          </p:cNvPr>
          <p:cNvGrpSpPr/>
          <p:nvPr/>
        </p:nvGrpSpPr>
        <p:grpSpPr>
          <a:xfrm>
            <a:off x="8245475" y="2026048"/>
            <a:ext cx="536340" cy="536340"/>
            <a:chOff x="8245475" y="2026048"/>
            <a:chExt cx="536340" cy="5363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F67098-68BF-42E6-95C4-9FC38980D3F2}"/>
                </a:ext>
              </a:extLst>
            </p:cNvPr>
            <p:cNvSpPr/>
            <p:nvPr/>
          </p:nvSpPr>
          <p:spPr>
            <a:xfrm>
              <a:off x="8245475" y="2026048"/>
              <a:ext cx="536340" cy="5363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131E92D-26C7-4B7F-904D-CE046D946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64753" y="2141218"/>
              <a:ext cx="297785" cy="306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AB6636-FD4C-4980-844D-A194184695E3}"/>
              </a:ext>
            </a:extLst>
          </p:cNvPr>
          <p:cNvGrpSpPr/>
          <p:nvPr/>
        </p:nvGrpSpPr>
        <p:grpSpPr>
          <a:xfrm>
            <a:off x="8245475" y="2775872"/>
            <a:ext cx="3575049" cy="653128"/>
            <a:chOff x="8245475" y="3250169"/>
            <a:chExt cx="3575049" cy="6531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557D1B-7715-4C00-84F9-17C17B1E70D3}"/>
                </a:ext>
              </a:extLst>
            </p:cNvPr>
            <p:cNvSpPr txBox="1"/>
            <p:nvPr/>
          </p:nvSpPr>
          <p:spPr>
            <a:xfrm>
              <a:off x="8781814" y="3250169"/>
              <a:ext cx="3038710" cy="653128"/>
            </a:xfrm>
            <a:prstGeom prst="rect">
              <a:avLst/>
            </a:prstGeom>
            <a:noFill/>
          </p:spPr>
          <p:txBody>
            <a:bodyPr wrap="square" lIns="108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CYP stimuleer: </a:t>
              </a: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enzalutamide, carbamazepine, fenytoine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01C75F9-F3BC-4F57-86DA-3EA52D3D8369}"/>
                </a:ext>
              </a:extLst>
            </p:cNvPr>
            <p:cNvGrpSpPr/>
            <p:nvPr/>
          </p:nvGrpSpPr>
          <p:grpSpPr>
            <a:xfrm>
              <a:off x="8245475" y="3308563"/>
              <a:ext cx="536340" cy="536340"/>
              <a:chOff x="8245475" y="2026048"/>
              <a:chExt cx="536340" cy="53634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D5A16EC-F047-4ED1-BA98-1CB02C85013D}"/>
                  </a:ext>
                </a:extLst>
              </p:cNvPr>
              <p:cNvSpPr/>
              <p:nvPr/>
            </p:nvSpPr>
            <p:spPr>
              <a:xfrm>
                <a:off x="8245475" y="2026048"/>
                <a:ext cx="536340" cy="53634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673B6A0C-0278-4642-8183-A859D4F5D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8364753" y="2141218"/>
                <a:ext cx="297785" cy="306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4963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C597D-831C-4CCA-9133-56F27FB76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</a:t>
            </a:r>
            <a:r>
              <a:rPr lang="en-US" dirty="0" err="1"/>
              <a:t>aanbevelingen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065C6-AA33-49DB-8CDF-55082C8EB5C8}"/>
              </a:ext>
            </a:extLst>
          </p:cNvPr>
          <p:cNvSpPr txBox="1"/>
          <p:nvPr/>
        </p:nvSpPr>
        <p:spPr>
          <a:xfrm>
            <a:off x="376944" y="3198542"/>
            <a:ext cx="3566406" cy="146501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Bij pijn, delier, 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misselijkheid en braken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-1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Bij start al toevoegen </a:t>
            </a:r>
            <a: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van levomepromazine (bolus 25 mg SC a 12 uur)</a:t>
            </a:r>
            <a:endParaRPr kumimoji="0" lang="nl-NL" sz="1600" b="0" i="0" u="none" strike="noStrike" kern="1200" cap="none" spc="-1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9A3B6E6-CFCF-45C3-B577-AF48D257F339}"/>
              </a:ext>
            </a:extLst>
          </p:cNvPr>
          <p:cNvSpPr/>
          <p:nvPr/>
        </p:nvSpPr>
        <p:spPr>
          <a:xfrm>
            <a:off x="371476" y="2228321"/>
            <a:ext cx="802329" cy="8023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D241F-598B-46DC-874A-FFD7234F6859}"/>
              </a:ext>
            </a:extLst>
          </p:cNvPr>
          <p:cNvSpPr txBox="1"/>
          <p:nvPr/>
        </p:nvSpPr>
        <p:spPr>
          <a:xfrm>
            <a:off x="4312797" y="3198542"/>
            <a:ext cx="3566406" cy="1021818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Nauwelijks effect 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van midazolam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 Regular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Eerder </a:t>
            </a:r>
            <a:r>
              <a:rPr kumimoji="0" lang="nl-NL" sz="1600" b="0" i="1" u="none" strike="noStrike" kern="1200" cap="none" spc="-1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stap 2 </a:t>
            </a:r>
            <a: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toevoegen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E450BD-5B50-469B-851A-3F83560391C6}"/>
              </a:ext>
            </a:extLst>
          </p:cNvPr>
          <p:cNvSpPr/>
          <p:nvPr/>
        </p:nvSpPr>
        <p:spPr>
          <a:xfrm>
            <a:off x="4307329" y="2228321"/>
            <a:ext cx="802329" cy="8023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971CF9-D576-41EA-A716-2E466228D524}"/>
              </a:ext>
            </a:extLst>
          </p:cNvPr>
          <p:cNvSpPr txBox="1"/>
          <p:nvPr/>
        </p:nvSpPr>
        <p:spPr>
          <a:xfrm>
            <a:off x="8254119" y="3198542"/>
            <a:ext cx="3566406" cy="84023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72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Continueer bv nicotinepleister </a:t>
            </a:r>
            <a:br>
              <a:rPr kumimoji="0" lang="nl-NL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</a:br>
            <a:r>
              <a:rPr kumimoji="0" lang="nl-NL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en andere symptoomgerichte medicatie</a:t>
            </a:r>
            <a:endParaRPr kumimoji="0" lang="nl-NL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A36875-E948-4595-B802-0CC8725AE0ED}"/>
              </a:ext>
            </a:extLst>
          </p:cNvPr>
          <p:cNvSpPr/>
          <p:nvPr/>
        </p:nvSpPr>
        <p:spPr>
          <a:xfrm>
            <a:off x="8248651" y="2228321"/>
            <a:ext cx="802329" cy="8023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F5DAF69-98D2-4F5D-9FB3-6D80D34BC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640" y="2431813"/>
            <a:ext cx="432000" cy="39534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960EBAB-E71B-4C93-A941-506FDC79F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2493" y="2413485"/>
            <a:ext cx="432000" cy="432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E47506C-D1D8-45F5-8A36-54B093A9E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33815" y="2413485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8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C61F7-DAB3-4B8F-9A48-ACDD424DF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Diepe</a:t>
            </a:r>
            <a:r>
              <a:rPr lang="en-US" dirty="0"/>
              <a:t> </a:t>
            </a:r>
            <a:r>
              <a:rPr lang="en-US" i="1" dirty="0"/>
              <a:t>vs</a:t>
            </a:r>
            <a:r>
              <a:rPr lang="en-US" dirty="0"/>
              <a:t> </a:t>
            </a:r>
            <a:r>
              <a:rPr lang="en-US" dirty="0" err="1"/>
              <a:t>proportionele</a:t>
            </a:r>
            <a:r>
              <a:rPr lang="en-US" dirty="0"/>
              <a:t> </a:t>
            </a:r>
            <a:r>
              <a:rPr lang="en-US" dirty="0" err="1"/>
              <a:t>sedatie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03229C-500A-4545-B9AE-51DAC0024C07}"/>
              </a:ext>
            </a:extLst>
          </p:cNvPr>
          <p:cNvSpPr txBox="1"/>
          <p:nvPr/>
        </p:nvSpPr>
        <p:spPr>
          <a:xfrm>
            <a:off x="4305300" y="2268014"/>
            <a:ext cx="3578225" cy="21936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Diepe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Niet meer wakker worden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Proportionele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Mate van bewustzijnsdaling die </a:t>
            </a:r>
            <a:b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nodig en voldoende is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32AAA0-E863-42E5-85BC-FC25A4C2219D}"/>
              </a:ext>
            </a:extLst>
          </p:cNvPr>
          <p:cNvCxnSpPr>
            <a:cxnSpLocks/>
          </p:cNvCxnSpPr>
          <p:nvPr/>
        </p:nvCxnSpPr>
        <p:spPr>
          <a:xfrm>
            <a:off x="4305300" y="2138037"/>
            <a:ext cx="3578225" cy="0"/>
          </a:xfrm>
          <a:prstGeom prst="line">
            <a:avLst/>
          </a:prstGeom>
          <a:ln w="1905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62F06454-F528-4B27-992A-EDD47745E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5301" y="1423885"/>
            <a:ext cx="458015" cy="5725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0EDAF8-A002-4DA6-8544-6292581E4636}"/>
              </a:ext>
            </a:extLst>
          </p:cNvPr>
          <p:cNvSpPr txBox="1"/>
          <p:nvPr/>
        </p:nvSpPr>
        <p:spPr>
          <a:xfrm>
            <a:off x="8247975" y="2125159"/>
            <a:ext cx="3571875" cy="9384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72000" tIns="72000" rIns="72000" bIns="72000" numCol="1" spcCol="360000">
            <a:spAutoFit/>
          </a:bodyPr>
          <a:lstStyle/>
          <a:p>
            <a:pPr marL="36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-1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Aanbeveling: </a:t>
            </a:r>
          </a:p>
          <a:p>
            <a:pPr marL="36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201E1F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Bij continue sedatie gaat voorkeur </a:t>
            </a:r>
            <a:b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201E1F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</a:br>
            <a: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201E1F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uit naar proportioneel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CC2D0A-5E8A-4075-A04A-0E35D0ECA925}"/>
              </a:ext>
            </a:extLst>
          </p:cNvPr>
          <p:cNvSpPr/>
          <p:nvPr/>
        </p:nvSpPr>
        <p:spPr>
          <a:xfrm>
            <a:off x="371476" y="1449338"/>
            <a:ext cx="3571200" cy="4679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4D282A-AE2F-4A73-AF27-0FDF1E936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0"/>
          <a:stretch/>
        </p:blipFill>
        <p:spPr>
          <a:xfrm>
            <a:off x="825805" y="1694137"/>
            <a:ext cx="3116872" cy="408179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40D4798-18B3-4B8F-AA10-8313B594E40D}"/>
              </a:ext>
            </a:extLst>
          </p:cNvPr>
          <p:cNvSpPr/>
          <p:nvPr/>
        </p:nvSpPr>
        <p:spPr>
          <a:xfrm>
            <a:off x="1061421" y="5408662"/>
            <a:ext cx="536340" cy="536340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A0E45A-0468-48D1-BFC6-B629F83859FB}"/>
              </a:ext>
            </a:extLst>
          </p:cNvPr>
          <p:cNvSpPr/>
          <p:nvPr/>
        </p:nvSpPr>
        <p:spPr>
          <a:xfrm>
            <a:off x="1805740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6C21E9-1D4D-4BDB-8CEA-9F5C2975CBBB}"/>
              </a:ext>
            </a:extLst>
          </p:cNvPr>
          <p:cNvSpPr/>
          <p:nvPr/>
        </p:nvSpPr>
        <p:spPr>
          <a:xfrm>
            <a:off x="2550058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3224439-6213-4BD4-A0CD-E811D44DE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2811" y="5529296"/>
            <a:ext cx="306000" cy="29507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AD52B92-A1C6-465E-8B02-1B6284A86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11910" y="5588160"/>
            <a:ext cx="324000" cy="18777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A7E39B4-0F20-4A83-810A-E02C645DA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12463" y="5529296"/>
            <a:ext cx="21153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0FA8E-7420-4A04-A0D4-41851CBB0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Diepe </a:t>
            </a:r>
            <a:r>
              <a:rPr lang="nl-NL" i="1" dirty="0"/>
              <a:t>vs</a:t>
            </a:r>
            <a:r>
              <a:rPr lang="nl-NL" dirty="0"/>
              <a:t> proportionele sedatie </a:t>
            </a:r>
            <a:br>
              <a:rPr lang="nl-NL" dirty="0"/>
            </a:br>
            <a:r>
              <a:rPr lang="nl-NL" dirty="0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en levensduur</a:t>
            </a:r>
            <a:endParaRPr lang="ru-RU" dirty="0">
              <a:solidFill>
                <a:schemeClr val="accent6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9EEB94-6433-4A72-98C9-8E28C3CE89C3}"/>
              </a:ext>
            </a:extLst>
          </p:cNvPr>
          <p:cNvSpPr txBox="1"/>
          <p:nvPr/>
        </p:nvSpPr>
        <p:spPr>
          <a:xfrm>
            <a:off x="10237374" y="6129337"/>
            <a:ext cx="4537075" cy="2308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Maeda ea. Lancet Oncol 2015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3124977-89F3-43D9-A548-6AD7CD8D6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5300" y="1449388"/>
            <a:ext cx="835442" cy="9337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7678F1-3395-4417-82BC-9CB352202FBC}"/>
              </a:ext>
            </a:extLst>
          </p:cNvPr>
          <p:cNvSpPr txBox="1"/>
          <p:nvPr/>
        </p:nvSpPr>
        <p:spPr>
          <a:xfrm>
            <a:off x="4717223" y="1723911"/>
            <a:ext cx="3166302" cy="152041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Diepe sedatie 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</a:br>
            <a:r>
              <a:rPr kumimoji="0" lang="nl-NL" sz="1800" b="1" i="1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vs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 proportionele sedatie 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en levensduur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Twee onderzoeken die tonen dat er geen verschil is</a:t>
            </a:r>
            <a:endParaRPr kumimoji="0" lang="nl-NL" sz="1600" b="0" i="0" u="none" strike="noStrike" kern="1200" cap="none" spc="-1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AD34375-EA37-4B50-87DE-1E6DD1F5D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2300" y="1449388"/>
            <a:ext cx="835442" cy="9337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99FEF1-965E-4C1F-B0B9-D2A23BEBAB33}"/>
              </a:ext>
            </a:extLst>
          </p:cNvPr>
          <p:cNvSpPr txBox="1"/>
          <p:nvPr/>
        </p:nvSpPr>
        <p:spPr>
          <a:xfrm>
            <a:off x="8654223" y="1723911"/>
            <a:ext cx="3166302" cy="206210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Diepe </a:t>
            </a: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sedatie </a:t>
            </a:r>
            <a:b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vs geen sedatie </a:t>
            </a:r>
            <a:b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en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 "/>
                <a:ea typeface="+mn-ea"/>
                <a:cs typeface="+mn-cs"/>
              </a:rPr>
              <a:t>levensduur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Groot Japans onderzoek toont dat diepe sedatie niet leidt tot eerder of later overlijden dan wanneer geen sedatie werd toegepast</a:t>
            </a:r>
            <a:endParaRPr kumimoji="0" lang="nl-NL" sz="1600" b="0" i="0" u="none" strike="noStrike" kern="1200" cap="none" spc="-1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22D4AE-58EC-4765-A111-0385DB30D203}"/>
              </a:ext>
            </a:extLst>
          </p:cNvPr>
          <p:cNvSpPr/>
          <p:nvPr/>
        </p:nvSpPr>
        <p:spPr>
          <a:xfrm>
            <a:off x="371476" y="1449338"/>
            <a:ext cx="3571200" cy="4679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85D7E2-70B3-4337-B9F7-DB7FBACA0F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0"/>
          <a:stretch/>
        </p:blipFill>
        <p:spPr>
          <a:xfrm>
            <a:off x="825805" y="1694137"/>
            <a:ext cx="3116872" cy="408179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9675935-D5FD-4E9F-9DAC-124888A73A47}"/>
              </a:ext>
            </a:extLst>
          </p:cNvPr>
          <p:cNvSpPr/>
          <p:nvPr/>
        </p:nvSpPr>
        <p:spPr>
          <a:xfrm>
            <a:off x="1061421" y="5408662"/>
            <a:ext cx="536340" cy="536340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130F61-FD86-4270-B16D-61007AD791F8}"/>
              </a:ext>
            </a:extLst>
          </p:cNvPr>
          <p:cNvSpPr/>
          <p:nvPr/>
        </p:nvSpPr>
        <p:spPr>
          <a:xfrm>
            <a:off x="1805740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95E3594-917C-408D-A789-1380C4066437}"/>
              </a:ext>
            </a:extLst>
          </p:cNvPr>
          <p:cNvSpPr/>
          <p:nvPr/>
        </p:nvSpPr>
        <p:spPr>
          <a:xfrm>
            <a:off x="2550058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B52D696-C389-4FA2-8351-AB941DDF6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2811" y="5529296"/>
            <a:ext cx="306000" cy="29507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E48961D-6EC2-4ED5-B032-1947A3930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11910" y="5588160"/>
            <a:ext cx="324000" cy="18777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F7BF7FB-A594-4922-9332-BF7690D816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12463" y="5529296"/>
            <a:ext cx="211530" cy="3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BBBA5-9A6C-4795-805D-AF05E5942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Wens tot </a:t>
            </a:r>
            <a:r>
              <a:rPr lang="en-US" dirty="0" err="1"/>
              <a:t>diepe</a:t>
            </a:r>
            <a:r>
              <a:rPr lang="en-US" dirty="0"/>
              <a:t> </a:t>
            </a:r>
            <a:r>
              <a:rPr lang="en-US" dirty="0" err="1"/>
              <a:t>sedatie</a:t>
            </a:r>
            <a:endParaRPr lang="ru-RU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C7FD395-E7AB-4A12-9238-2E83D08A42B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9" r="24559"/>
          <a:stretch>
            <a:fillRect/>
          </a:stretch>
        </p:blipFill>
        <p:spPr/>
      </p:pic>
      <p:graphicFrame>
        <p:nvGraphicFramePr>
          <p:cNvPr id="6" name="Grafiek 7">
            <a:extLst>
              <a:ext uri="{FF2B5EF4-FFF2-40B4-BE49-F238E27FC236}">
                <a16:creationId xmlns:a16="http://schemas.microsoft.com/office/drawing/2014/main" id="{F9B32188-0E41-4A75-8BBA-9C714AFE9238}"/>
              </a:ext>
            </a:extLst>
          </p:cNvPr>
          <p:cNvGraphicFramePr/>
          <p:nvPr/>
        </p:nvGraphicFramePr>
        <p:xfrm>
          <a:off x="5238932" y="1844885"/>
          <a:ext cx="5186431" cy="3888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7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D414-F8D5-4F05-A24C-7045121EF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Intermitterende </a:t>
            </a:r>
            <a:r>
              <a:rPr lang="en-US" dirty="0" err="1"/>
              <a:t>sedatie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78BEC-008A-471D-8809-B226681A6FB3}"/>
              </a:ext>
            </a:extLst>
          </p:cNvPr>
          <p:cNvSpPr txBox="1"/>
          <p:nvPr/>
        </p:nvSpPr>
        <p:spPr>
          <a:xfrm>
            <a:off x="4308475" y="2268014"/>
            <a:ext cx="3575050" cy="16280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Sedatie met als doel de symptomen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tijdelijk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te bestrijden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 de verwachting dat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 symptomen daarna niet meer ondraaglijk zijn voor de patiënt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141623-A7A2-43EB-9FB1-E5FD1F0E14A9}"/>
              </a:ext>
            </a:extLst>
          </p:cNvPr>
          <p:cNvCxnSpPr>
            <a:cxnSpLocks/>
          </p:cNvCxnSpPr>
          <p:nvPr/>
        </p:nvCxnSpPr>
        <p:spPr>
          <a:xfrm>
            <a:off x="4308475" y="2138037"/>
            <a:ext cx="3575050" cy="0"/>
          </a:xfrm>
          <a:prstGeom prst="line">
            <a:avLst/>
          </a:prstGeom>
          <a:ln w="1905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C38695D-F999-4020-B9DC-C33CF54DD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8476" y="1423885"/>
            <a:ext cx="458015" cy="5725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7DB104-F299-4E82-A841-B9D31C76A188}"/>
              </a:ext>
            </a:extLst>
          </p:cNvPr>
          <p:cNvSpPr txBox="1"/>
          <p:nvPr/>
        </p:nvSpPr>
        <p:spPr>
          <a:xfrm>
            <a:off x="4308474" y="4215635"/>
            <a:ext cx="3575051" cy="6308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tt tot continue sedatie: daar wordt de sedatie tot overlijden doorgezet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C9C3DA-3563-4B32-8F64-19DBB41CFD28}"/>
              </a:ext>
            </a:extLst>
          </p:cNvPr>
          <p:cNvSpPr txBox="1"/>
          <p:nvPr/>
        </p:nvSpPr>
        <p:spPr>
          <a:xfrm>
            <a:off x="4308474" y="5166060"/>
            <a:ext cx="3575051" cy="963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EC6533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Ook hier geldt dat de sedatie proportioneel moet zijn (niet per </a:t>
            </a:r>
            <a:b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EC6533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EC6533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sé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EC6533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diepe bewustzijnsdaling)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2520A9-15E3-4A34-86F1-5840913489D2}"/>
              </a:ext>
            </a:extLst>
          </p:cNvPr>
          <p:cNvSpPr/>
          <p:nvPr/>
        </p:nvSpPr>
        <p:spPr>
          <a:xfrm>
            <a:off x="371476" y="1449338"/>
            <a:ext cx="3571200" cy="4679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8E0607C-86BE-4A83-8D1A-4149311BBF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0"/>
          <a:stretch/>
        </p:blipFill>
        <p:spPr>
          <a:xfrm>
            <a:off x="825805" y="1694137"/>
            <a:ext cx="3116872" cy="4081796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B5A7ECFF-C71E-439D-826E-424454EBC3EC}"/>
              </a:ext>
            </a:extLst>
          </p:cNvPr>
          <p:cNvSpPr/>
          <p:nvPr/>
        </p:nvSpPr>
        <p:spPr>
          <a:xfrm>
            <a:off x="1061421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DE64264-78A5-42CD-8072-BF378553AB87}"/>
              </a:ext>
            </a:extLst>
          </p:cNvPr>
          <p:cNvSpPr/>
          <p:nvPr/>
        </p:nvSpPr>
        <p:spPr>
          <a:xfrm>
            <a:off x="1805740" y="5408662"/>
            <a:ext cx="536340" cy="536340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294CE4-B18E-460B-BA06-246A15C2A9DE}"/>
              </a:ext>
            </a:extLst>
          </p:cNvPr>
          <p:cNvSpPr/>
          <p:nvPr/>
        </p:nvSpPr>
        <p:spPr>
          <a:xfrm>
            <a:off x="2550058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47B4FF71-F7AB-4A58-8330-F657C48B0C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2811" y="5529296"/>
            <a:ext cx="306000" cy="29507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AE3CE07-A332-40F4-920D-D5D25627F7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1910" y="5588160"/>
            <a:ext cx="324000" cy="18777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91075F26-35E6-497D-94F2-2B84FBC6F6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12463" y="5529296"/>
            <a:ext cx="211530" cy="306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8DDA843-8021-461B-8C5C-4B543BA2D040}"/>
              </a:ext>
            </a:extLst>
          </p:cNvPr>
          <p:cNvSpPr txBox="1"/>
          <p:nvPr/>
        </p:nvSpPr>
        <p:spPr>
          <a:xfrm>
            <a:off x="8249322" y="3307954"/>
            <a:ext cx="3571200" cy="9917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72000" tIns="72000" rIns="72000" bIns="7200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5A46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Indicatie 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A46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Tijdelijk refractair symptoom dat tot ondraaglijk lijden leidt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8BD6E9-82CB-4410-BA6C-8C2F22D90BBD}"/>
              </a:ext>
            </a:extLst>
          </p:cNvPr>
          <p:cNvSpPr txBox="1"/>
          <p:nvPr/>
        </p:nvSpPr>
        <p:spPr>
          <a:xfrm>
            <a:off x="8249322" y="2136644"/>
            <a:ext cx="3575049" cy="9917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72000" tIns="72000" rIns="72000" bIns="7200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5A46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Voorwaarde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A46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Levensverwachting hoeft niet korter dan 2 weken te zijn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9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71EF8C-8E0C-4F92-98C5-873B115B81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" y="1513211"/>
            <a:ext cx="6565590" cy="4160268"/>
          </a:xfrm>
        </p:spPr>
        <p:txBody>
          <a:bodyPr/>
          <a:lstStyle/>
          <a:p>
            <a:r>
              <a:rPr lang="en-US" sz="3600" dirty="0"/>
              <a:t>“You matter because you are you, and you matter to the last moment of your life.</a:t>
            </a:r>
          </a:p>
          <a:p>
            <a:r>
              <a:rPr lang="en-US" sz="3600" dirty="0"/>
              <a:t>We will do all we can, not only to help you die peacefully, but also to live until you die.”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2089747-71E4-4AA8-9100-8DE642C30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677080"/>
            <a:ext cx="680558" cy="529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1EEDA5-66D8-4948-9836-A9732ADB48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1595" y="0"/>
            <a:ext cx="431040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AA3230-D03C-4BCE-8B99-4B26D9BA664E}"/>
              </a:ext>
            </a:extLst>
          </p:cNvPr>
          <p:cNvSpPr txBox="1"/>
          <p:nvPr/>
        </p:nvSpPr>
        <p:spPr>
          <a:xfrm>
            <a:off x="371475" y="5947657"/>
            <a:ext cx="5724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Cicely Saunders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68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2D8AAC5-AF74-4E31-A643-A8C047213B64}"/>
              </a:ext>
            </a:extLst>
          </p:cNvPr>
          <p:cNvSpPr txBox="1"/>
          <p:nvPr/>
        </p:nvSpPr>
        <p:spPr>
          <a:xfrm>
            <a:off x="4305300" y="1549581"/>
            <a:ext cx="3578226" cy="584775"/>
          </a:xfrm>
          <a:prstGeom prst="rect">
            <a:avLst/>
          </a:prstGeom>
          <a:noFill/>
        </p:spPr>
        <p:txBody>
          <a:bodyPr wrap="square" numCol="1" spcCol="360000">
            <a:spAutoFit/>
          </a:bodyPr>
          <a:lstStyle/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201E1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Bij ernstig delier tot anti psychotica zijn ingewerkt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57EB72-17B9-40AB-A02F-341EF634F2ED}"/>
              </a:ext>
            </a:extLst>
          </p:cNvPr>
          <p:cNvSpPr txBox="1"/>
          <p:nvPr/>
        </p:nvSpPr>
        <p:spPr>
          <a:xfrm>
            <a:off x="4305299" y="2279236"/>
            <a:ext cx="35782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201E1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Nachtelijke sedatie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0B027F-508F-432D-8A71-2909B16AC2B7}"/>
              </a:ext>
            </a:extLst>
          </p:cNvPr>
          <p:cNvSpPr txBox="1"/>
          <p:nvPr/>
        </p:nvSpPr>
        <p:spPr>
          <a:xfrm>
            <a:off x="4305300" y="2908736"/>
            <a:ext cx="35782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201E1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Proefsedatie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9D414-F8D5-4F05-A24C-7045121EF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Intermitterende </a:t>
            </a:r>
            <a:r>
              <a:rPr lang="en-US" dirty="0" err="1"/>
              <a:t>sedatie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C6A24F4-0F82-4CD4-B39A-FBD60AC5B8F8}"/>
              </a:ext>
            </a:extLst>
          </p:cNvPr>
          <p:cNvSpPr/>
          <p:nvPr/>
        </p:nvSpPr>
        <p:spPr>
          <a:xfrm>
            <a:off x="4305298" y="2809843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5A1625C-7749-44FC-8819-DD743BFE526C}"/>
              </a:ext>
            </a:extLst>
          </p:cNvPr>
          <p:cNvSpPr/>
          <p:nvPr/>
        </p:nvSpPr>
        <p:spPr>
          <a:xfrm>
            <a:off x="4305298" y="2184854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ECA115-0C1E-4C1F-8996-F4FB2F22E3BA}"/>
              </a:ext>
            </a:extLst>
          </p:cNvPr>
          <p:cNvSpPr/>
          <p:nvPr/>
        </p:nvSpPr>
        <p:spPr>
          <a:xfrm>
            <a:off x="4305298" y="1559864"/>
            <a:ext cx="536340" cy="5363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6F128BCD-5D5E-4EC1-94E9-3A8319EEE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45475" y="1449337"/>
            <a:ext cx="3587818" cy="468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DA684AB-0864-4923-81E2-BDAC89AA7769}"/>
              </a:ext>
            </a:extLst>
          </p:cNvPr>
          <p:cNvSpPr txBox="1"/>
          <p:nvPr/>
        </p:nvSpPr>
        <p:spPr>
          <a:xfrm>
            <a:off x="8245474" y="1449388"/>
            <a:ext cx="3575775" cy="2471785"/>
          </a:xfrm>
          <a:prstGeom prst="rect">
            <a:avLst/>
          </a:prstGeom>
          <a:noFill/>
        </p:spPr>
        <p:txBody>
          <a:bodyPr wrap="square" lIns="108000" tIns="180000" rIns="108000" bIns="180000">
            <a:spAutoFit/>
          </a:bodyPr>
          <a:lstStyle/>
          <a:p>
            <a:pPr marL="72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Eigen praktijk: </a:t>
            </a:r>
            <a:endParaRPr kumimoji="0" lang="nl-NL" sz="18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Patiënte met geïnfecteerde intrathecale catheter, ernstige </a:t>
            </a:r>
            <a:r>
              <a:rPr kumimoji="0" lang="nl-NL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hoofdpijn gesedeerd </a:t>
            </a:r>
            <a: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tot verwacht effect antibiotica en </a:t>
            </a:r>
            <a:r>
              <a:rPr kumimoji="0" lang="nl-NL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pijnstilling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Jonge man met vermoeden "paradoxale" reactie op midazolam</a:t>
            </a:r>
            <a:endParaRPr kumimoji="0" lang="nl-NL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259B336F-F038-4301-B884-DA73C9552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6923" y="2327024"/>
            <a:ext cx="173091" cy="2520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5E636AA8-ADA4-4418-8A5B-DF7D35A7CD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11468" y="1687205"/>
            <a:ext cx="324000" cy="2816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F2AC939-6AE0-444D-89D4-8F9A3DCFD60B}"/>
              </a:ext>
            </a:extLst>
          </p:cNvPr>
          <p:cNvSpPr/>
          <p:nvPr/>
        </p:nvSpPr>
        <p:spPr>
          <a:xfrm>
            <a:off x="371476" y="1449338"/>
            <a:ext cx="3571200" cy="4679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53DEF67-FFEC-49DB-9897-F526116FCA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0"/>
          <a:stretch/>
        </p:blipFill>
        <p:spPr>
          <a:xfrm>
            <a:off x="825805" y="1694137"/>
            <a:ext cx="3116872" cy="4081796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6A29F1F6-2377-48DF-AE9E-DE51EF0592F0}"/>
              </a:ext>
            </a:extLst>
          </p:cNvPr>
          <p:cNvSpPr/>
          <p:nvPr/>
        </p:nvSpPr>
        <p:spPr>
          <a:xfrm>
            <a:off x="1061421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DFE3FA2-F2DD-4CE1-B2E6-8B4EE446E016}"/>
              </a:ext>
            </a:extLst>
          </p:cNvPr>
          <p:cNvSpPr/>
          <p:nvPr/>
        </p:nvSpPr>
        <p:spPr>
          <a:xfrm>
            <a:off x="1805740" y="5408662"/>
            <a:ext cx="536340" cy="536340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91D24F6-F443-4C8B-A99B-C2F749B153DB}"/>
              </a:ext>
            </a:extLst>
          </p:cNvPr>
          <p:cNvSpPr/>
          <p:nvPr/>
        </p:nvSpPr>
        <p:spPr>
          <a:xfrm>
            <a:off x="2550058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607A0CC7-02FB-4A45-8044-1598B10F4B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82811" y="5529296"/>
            <a:ext cx="306000" cy="29507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634E9FFC-9DCD-49EB-94FC-FBD6046293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11910" y="5588160"/>
            <a:ext cx="324000" cy="187773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904922E-CBB7-4FE4-83D2-D3BCFF97AF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12463" y="5529296"/>
            <a:ext cx="211530" cy="306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E7FB00D-987F-4404-AD81-7AA0179A57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20468" y="2926026"/>
            <a:ext cx="306000" cy="3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9D414-F8D5-4F05-A24C-7045121EF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</a:t>
            </a:r>
            <a:r>
              <a:rPr lang="en-US" dirty="0" err="1"/>
              <a:t>sedatie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78BEC-008A-471D-8809-B226681A6FB3}"/>
              </a:ext>
            </a:extLst>
          </p:cNvPr>
          <p:cNvSpPr txBox="1"/>
          <p:nvPr/>
        </p:nvSpPr>
        <p:spPr>
          <a:xfrm>
            <a:off x="4308475" y="2268014"/>
            <a:ext cx="3575050" cy="22928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Acute levensbedreigende situatie bij een patiënt in de palliatieve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of stervensfase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die niet anders behandeld kan worden, tot ondraaglijk lijden leidt én binnen enkele minuten tot hooguit enkele uren tot overlijden leidt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141623-A7A2-43EB-9FB1-E5FD1F0E14A9}"/>
              </a:ext>
            </a:extLst>
          </p:cNvPr>
          <p:cNvCxnSpPr>
            <a:cxnSpLocks/>
          </p:cNvCxnSpPr>
          <p:nvPr/>
        </p:nvCxnSpPr>
        <p:spPr>
          <a:xfrm>
            <a:off x="4308475" y="2138037"/>
            <a:ext cx="3575050" cy="0"/>
          </a:xfrm>
          <a:prstGeom prst="line">
            <a:avLst/>
          </a:prstGeom>
          <a:ln w="1905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C38695D-F999-4020-B9DC-C33CF54DD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8476" y="1423885"/>
            <a:ext cx="458015" cy="5725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872EA9C-B198-4CE3-B8BA-B05B3C5008B0}"/>
              </a:ext>
            </a:extLst>
          </p:cNvPr>
          <p:cNvSpPr txBox="1"/>
          <p:nvPr/>
        </p:nvSpPr>
        <p:spPr>
          <a:xfrm>
            <a:off x="8249326" y="5830857"/>
            <a:ext cx="3571200" cy="2984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EC6533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→ Maak een pro-actief plan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D18103-A144-4585-A52C-32AF267BAA12}"/>
              </a:ext>
            </a:extLst>
          </p:cNvPr>
          <p:cNvSpPr/>
          <p:nvPr/>
        </p:nvSpPr>
        <p:spPr>
          <a:xfrm>
            <a:off x="371476" y="1449338"/>
            <a:ext cx="3571200" cy="4679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48DC873-D189-4C85-B4F7-4584BEBCF9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0"/>
          <a:stretch/>
        </p:blipFill>
        <p:spPr>
          <a:xfrm>
            <a:off x="825805" y="1694137"/>
            <a:ext cx="3116872" cy="408179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B3AEE44-0080-4BF7-A62C-B32A4A8B7086}"/>
              </a:ext>
            </a:extLst>
          </p:cNvPr>
          <p:cNvSpPr/>
          <p:nvPr/>
        </p:nvSpPr>
        <p:spPr>
          <a:xfrm>
            <a:off x="1061421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89E386-EDD8-446B-9604-304788EADC75}"/>
              </a:ext>
            </a:extLst>
          </p:cNvPr>
          <p:cNvSpPr/>
          <p:nvPr/>
        </p:nvSpPr>
        <p:spPr>
          <a:xfrm>
            <a:off x="1805740" y="5408662"/>
            <a:ext cx="536340" cy="53634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8BD33F4-93DC-4817-AED3-DD46E53F8B39}"/>
              </a:ext>
            </a:extLst>
          </p:cNvPr>
          <p:cNvSpPr/>
          <p:nvPr/>
        </p:nvSpPr>
        <p:spPr>
          <a:xfrm>
            <a:off x="2550058" y="5408662"/>
            <a:ext cx="536340" cy="536340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A79A8004-C546-4AB8-AC33-72CA1A7A9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2811" y="5529296"/>
            <a:ext cx="306000" cy="29507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B112F94-68B0-47A0-BB3D-E5DE6622B2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1910" y="5588160"/>
            <a:ext cx="324000" cy="18777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7EA04C09-38AC-483F-89F2-4A2EC555C2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12463" y="5529296"/>
            <a:ext cx="211530" cy="306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4C15954-CF3E-4D4C-8090-72F002089733}"/>
              </a:ext>
            </a:extLst>
          </p:cNvPr>
          <p:cNvSpPr txBox="1"/>
          <p:nvPr/>
        </p:nvSpPr>
        <p:spPr>
          <a:xfrm>
            <a:off x="8249323" y="2138037"/>
            <a:ext cx="3575049" cy="24537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72000" tIns="72000" rIns="72000" bIns="7200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5A46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Voorwaarde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A46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Dreigende verstikking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A46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Heftige bloeding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A46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Cerebrale inklemming met tetanie en/of strekkrampen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A46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Acuut longoedeem, hartinfarct, aneurysma, massale longembolieën, spanningspneu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ACAD4-85FB-4B26-9267-6785E4098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</a:t>
            </a:r>
            <a:r>
              <a:rPr lang="en-US" dirty="0" err="1"/>
              <a:t>sedatie</a:t>
            </a:r>
            <a:r>
              <a:rPr lang="en-US" dirty="0"/>
              <a:t> </a:t>
            </a:r>
            <a:endParaRPr lang="ru-RU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71C49BC-0699-47CC-82A2-6C444A95DA9F}"/>
              </a:ext>
            </a:extLst>
          </p:cNvPr>
          <p:cNvGraphicFramePr>
            <a:graphicFrameLocks noGrp="1"/>
          </p:cNvGraphicFramePr>
          <p:nvPr/>
        </p:nvGraphicFramePr>
        <p:xfrm>
          <a:off x="371473" y="1449388"/>
          <a:ext cx="11449052" cy="3232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326">
                  <a:extLst>
                    <a:ext uri="{9D8B030D-6E8A-4147-A177-3AD203B41FA5}">
                      <a16:colId xmlns:a16="http://schemas.microsoft.com/office/drawing/2014/main" val="2801185856"/>
                    </a:ext>
                  </a:extLst>
                </a:gridCol>
                <a:gridCol w="2306326">
                  <a:extLst>
                    <a:ext uri="{9D8B030D-6E8A-4147-A177-3AD203B41FA5}">
                      <a16:colId xmlns:a16="http://schemas.microsoft.com/office/drawing/2014/main" val="4204431263"/>
                    </a:ext>
                  </a:extLst>
                </a:gridCol>
                <a:gridCol w="6836400">
                  <a:extLst>
                    <a:ext uri="{9D8B030D-6E8A-4147-A177-3AD203B41FA5}">
                      <a16:colId xmlns:a16="http://schemas.microsoft.com/office/drawing/2014/main" val="278258723"/>
                    </a:ext>
                  </a:extLst>
                </a:gridCol>
              </a:tblGrid>
              <a:tr h="504815">
                <a:tc rowSpan="2">
                  <a:txBody>
                    <a:bodyPr/>
                    <a:lstStyle/>
                    <a:p>
                      <a:pPr marL="176213" indent="0" algn="l">
                        <a:lnSpc>
                          <a:spcPct val="100000"/>
                        </a:lnSpc>
                      </a:pPr>
                      <a:r>
                        <a:rPr lang="nl-NL" sz="1400" b="1" i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IV toegang</a:t>
                      </a:r>
                    </a:p>
                  </a:txBody>
                  <a:tcPr marL="4680" marR="468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0000"/>
                        </a:lnSpc>
                        <a:tabLst>
                          <a:tab pos="87313" algn="l"/>
                        </a:tabLst>
                      </a:pPr>
                      <a:r>
                        <a:rPr lang="nl-NL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Midazolam</a:t>
                      </a: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spcAft>
                          <a:spcPts val="600"/>
                        </a:spcAft>
                      </a:pPr>
                      <a:r>
                        <a:rPr lang="en-US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15-30 mg IV in </a:t>
                      </a:r>
                      <a:r>
                        <a:rPr lang="en-US" sz="1400" b="0" i="0" strike="noStrike" kern="1200" spc="-1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enkele</a:t>
                      </a:r>
                      <a:r>
                        <a:rPr lang="en-US" sz="1400" b="0" i="0" strike="noStrike" kern="1200" spc="-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minuten </a:t>
                      </a:r>
                      <a:r>
                        <a:rPr lang="en-US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 </a:t>
                      </a:r>
                      <a:r>
                        <a:rPr lang="en-US" sz="1400" b="0" i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voldoende</a:t>
                      </a:r>
                      <a:r>
                        <a:rPr lang="en-US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sedatie</a:t>
                      </a:r>
                      <a:r>
                        <a:rPr lang="en-US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is </a:t>
                      </a:r>
                      <a:r>
                        <a:rPr lang="en-US" sz="1400" b="0" i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bereikt</a:t>
                      </a:r>
                      <a:endParaRPr lang="en-US" sz="1400" b="0" i="0" strike="noStrike" kern="1200" spc="-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497305"/>
                  </a:ext>
                </a:extLst>
              </a:tr>
              <a:tr h="776375">
                <a:tc vMerge="1">
                  <a:txBody>
                    <a:bodyPr/>
                    <a:lstStyle/>
                    <a:p>
                      <a:pPr marL="176213" indent="0" algn="l">
                        <a:lnSpc>
                          <a:spcPct val="100000"/>
                        </a:lnSpc>
                      </a:pPr>
                      <a:endParaRPr lang="nl-NL" sz="1400" b="1" i="0" kern="1200" dirty="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80" marR="468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0000"/>
                        </a:lnSpc>
                        <a:tabLst>
                          <a:tab pos="87313" algn="l"/>
                        </a:tabLst>
                      </a:pPr>
                      <a:r>
                        <a:rPr lang="nl-NL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Morfine</a:t>
                      </a: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spcAft>
                          <a:spcPts val="600"/>
                        </a:spcAft>
                      </a:pPr>
                      <a:r>
                        <a:rPr lang="en-US" sz="1400" b="0" i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Opioïdnaïef</a:t>
                      </a:r>
                      <a:r>
                        <a:rPr lang="en-US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15 mg </a:t>
                      </a:r>
                      <a:r>
                        <a:rPr lang="en-US" sz="1400" b="0" i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langzaam</a:t>
                      </a:r>
                      <a:r>
                        <a:rPr lang="en-US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IV</a:t>
                      </a:r>
                    </a:p>
                    <a:p>
                      <a:pPr marL="87313" indent="0" algn="l">
                        <a:spcAft>
                          <a:spcPts val="600"/>
                        </a:spcAft>
                      </a:pPr>
                      <a:r>
                        <a:rPr lang="en-US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1/3e van de </a:t>
                      </a:r>
                      <a:r>
                        <a:rPr lang="en-US" sz="1400" b="0" i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dagdosering</a:t>
                      </a:r>
                      <a:r>
                        <a:rPr lang="en-US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tot max van 30 mg IV</a:t>
                      </a: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870315"/>
                  </a:ext>
                </a:extLst>
              </a:tr>
              <a:tr h="776375">
                <a:tc rowSpan="2">
                  <a:txBody>
                    <a:bodyPr/>
                    <a:lstStyle/>
                    <a:p>
                      <a:pPr marL="176213" indent="0" algn="l">
                        <a:lnSpc>
                          <a:spcPct val="100000"/>
                        </a:lnSpc>
                      </a:pPr>
                      <a:r>
                        <a:rPr lang="nl-NL" sz="1400" b="1" i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Geen IV</a:t>
                      </a:r>
                    </a:p>
                  </a:txBody>
                  <a:tcPr marL="3600" marR="36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Midazolam </a:t>
                      </a: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nl-NL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15-30 mg intranasaal (3 x 2,5 mg in ieder neusgat) </a:t>
                      </a:r>
                      <a:r>
                        <a:rPr lang="nl-NL" sz="1400" b="0" i="0" strike="noStrike" kern="1200" spc="-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SC/IM</a:t>
                      </a:r>
                      <a:endParaRPr lang="nl-NL" sz="1400" b="0" i="0" strike="noStrike" kern="1200" spc="-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7313" indent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nl-NL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Kies voor 30 mg bij verstikking of benzodiazepine gebruik (2 x 15 mg)</a:t>
                      </a: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616842"/>
                  </a:ext>
                </a:extLst>
              </a:tr>
              <a:tr h="776375">
                <a:tc vMerge="1">
                  <a:txBody>
                    <a:bodyPr/>
                    <a:lstStyle/>
                    <a:p>
                      <a:pPr marL="176213" indent="0" algn="l">
                        <a:lnSpc>
                          <a:spcPct val="100000"/>
                        </a:lnSpc>
                      </a:pPr>
                      <a:endParaRPr lang="nl-NL" sz="1400" b="1" i="0" kern="1200" dirty="0">
                        <a:solidFill>
                          <a:srgbClr val="48424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" marR="36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Morfine </a:t>
                      </a: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en-US" sz="1400" b="0" i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Opioïdnaïef</a:t>
                      </a:r>
                      <a:r>
                        <a:rPr lang="en-US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15 mg SC</a:t>
                      </a:r>
                    </a:p>
                    <a:p>
                      <a:pPr marL="873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1/3e van de </a:t>
                      </a:r>
                      <a:r>
                        <a:rPr lang="en-US" sz="1400" b="0" i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dagdosering</a:t>
                      </a:r>
                      <a:r>
                        <a:rPr lang="en-US" sz="1400" b="0" i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tot max van 30 mg SC</a:t>
                      </a: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6915820"/>
                  </a:ext>
                </a:extLst>
              </a:tr>
              <a:tr h="398141">
                <a:tc gridSpan="3">
                  <a:txBody>
                    <a:bodyPr/>
                    <a:lstStyle/>
                    <a:p>
                      <a:pPr marL="176213" indent="0" algn="l">
                        <a:lnSpc>
                          <a:spcPct val="100000"/>
                        </a:lnSpc>
                      </a:pPr>
                      <a:r>
                        <a:rPr lang="nl-NL" sz="1400" b="1" i="0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Herhaal medicatie zo nodig op geleide van effect</a:t>
                      </a:r>
                    </a:p>
                  </a:txBody>
                  <a:tcPr marL="3600" marR="360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400" b="0" strike="noStrike" kern="1200" spc="-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66700" indent="-179388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endParaRPr lang="nl-NL" sz="1200" b="0" strike="noStrike" kern="1200" spc="-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865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37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2667-71EF-420E-B148-627AFD07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ru-RU" dirty="0"/>
          </a:p>
        </p:txBody>
      </p:sp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979A8A35-829A-4AB5-BAB3-64D778E6C9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5085" y="1449388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Achtergrond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>
            <a:hlinkClick r:id="rId22" action="ppaction://hlinksldjump"/>
            <a:extLst>
              <a:ext uri="{FF2B5EF4-FFF2-40B4-BE49-F238E27FC236}">
                <a16:creationId xmlns:a16="http://schemas.microsoft.com/office/drawing/2014/main" id="{4ED52BB0-8BEB-473E-9AE4-6B18D951B0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1475" y="1449388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</a:p>
        </p:txBody>
      </p:sp>
      <p:sp>
        <p:nvSpPr>
          <p:cNvPr id="5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CB257035-02EF-4D0A-B788-C9157438BF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5086" y="2373271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Definities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3AEE79DE-3F80-49AC-8AFF-9ED659D34CA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71475" y="2373271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6CA52C68-00B6-45AE-A419-C2A55143489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5086" y="1908486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Cijfers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 </a:t>
            </a:r>
          </a:p>
        </p:txBody>
      </p:sp>
      <p:sp>
        <p:nvSpPr>
          <p:cNvPr id="10" name="Rectangle 9">
            <a:hlinkClick r:id="rId23" action="ppaction://hlinksldjump"/>
            <a:extLst>
              <a:ext uri="{FF2B5EF4-FFF2-40B4-BE49-F238E27FC236}">
                <a16:creationId xmlns:a16="http://schemas.microsoft.com/office/drawing/2014/main" id="{398CFDB7-1949-4132-B80E-E45F52890F8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71475" y="1908486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.1</a:t>
            </a:r>
          </a:p>
        </p:txBody>
      </p: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167497C3-3705-40B3-A8AD-6E57DAEF924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35085" y="5727255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Cases </a:t>
            </a:r>
          </a:p>
        </p:txBody>
      </p:sp>
      <p:sp>
        <p:nvSpPr>
          <p:cNvPr id="18" name="Rectangle 17">
            <a:hlinkClick r:id="rId22" action="ppaction://hlinksldjump"/>
            <a:extLst>
              <a:ext uri="{FF2B5EF4-FFF2-40B4-BE49-F238E27FC236}">
                <a16:creationId xmlns:a16="http://schemas.microsoft.com/office/drawing/2014/main" id="{6689A4FF-AEB1-4171-9D2A-1F9C48EEB63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71475" y="5727255"/>
            <a:ext cx="400110" cy="40011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/>
            <a:extLst>
              <a:ext uri="{FF2B5EF4-FFF2-40B4-BE49-F238E27FC236}">
                <a16:creationId xmlns:a16="http://schemas.microsoft.com/office/drawing/2014/main" id="{2C079603-C4D3-432F-B3C8-94B8B012CA5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768910" y="1449388"/>
            <a:ext cx="2546290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Ervaring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naasten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5" name="Rectangle 24">
            <a:hlinkClick r:id="rId22" action="ppaction://hlinksldjump"/>
            <a:extLst>
              <a:ext uri="{FF2B5EF4-FFF2-40B4-BE49-F238E27FC236}">
                <a16:creationId xmlns:a16="http://schemas.microsoft.com/office/drawing/2014/main" id="{BD58595F-8794-4864-9789-8FD7E5C1705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305300" y="1449388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4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8AA14071-21A1-4EE7-B1FC-32DBEA8EED5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768910" y="3359102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Kernpunten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34" name="Rectangle 33">
            <a:hlinkClick r:id="rId22" action="ppaction://hlinksldjump"/>
            <a:extLst>
              <a:ext uri="{FF2B5EF4-FFF2-40B4-BE49-F238E27FC236}">
                <a16:creationId xmlns:a16="http://schemas.microsoft.com/office/drawing/2014/main" id="{1E50C2C1-C14F-485C-82D8-2AD918EA411C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305300" y="3359102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Rectangle 10">
            <a:hlinkClick r:id="" action="ppaction://noaction"/>
            <a:extLst>
              <a:ext uri="{FF2B5EF4-FFF2-40B4-BE49-F238E27FC236}">
                <a16:creationId xmlns:a16="http://schemas.microsoft.com/office/drawing/2014/main" id="{15A86733-AF1B-4111-A893-E4DB13ED922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35085" y="3353518"/>
            <a:ext cx="2384208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Vormen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uitvoering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12" name="Rectangle 11">
            <a:hlinkClick r:id="rId22" action="ppaction://hlinksldjump"/>
            <a:extLst>
              <a:ext uri="{FF2B5EF4-FFF2-40B4-BE49-F238E27FC236}">
                <a16:creationId xmlns:a16="http://schemas.microsoft.com/office/drawing/2014/main" id="{DB65AB04-D376-4E44-AEEF-9BE89CFD1849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71475" y="3353518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Rectangle 12">
            <a:hlinkClick r:id="" action="ppaction://noaction"/>
            <a:extLst>
              <a:ext uri="{FF2B5EF4-FFF2-40B4-BE49-F238E27FC236}">
                <a16:creationId xmlns:a16="http://schemas.microsoft.com/office/drawing/2014/main" id="{7F1D4EC3-7269-4D44-BFAF-91762276B2A7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31910" y="4277401"/>
            <a:ext cx="2067651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Intermitterend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 13">
            <a:hlinkClick r:id="" action="ppaction://noaction"/>
            <a:extLst>
              <a:ext uri="{FF2B5EF4-FFF2-40B4-BE49-F238E27FC236}">
                <a16:creationId xmlns:a16="http://schemas.microsoft.com/office/drawing/2014/main" id="{0C4A67A7-8E45-4BAC-B060-C39EB4697874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368300" y="4277401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5" name="Rectangle 14">
            <a:hlinkClick r:id="" action="ppaction://noaction"/>
            <a:extLst>
              <a:ext uri="{FF2B5EF4-FFF2-40B4-BE49-F238E27FC236}">
                <a16:creationId xmlns:a16="http://schemas.microsoft.com/office/drawing/2014/main" id="{40603682-3075-44D3-AAEF-2A0F27316280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831911" y="3812616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Continu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16" name="Rectangle 15">
            <a:hlinkClick r:id="rId23" action="ppaction://hlinksldjump"/>
            <a:extLst>
              <a:ext uri="{FF2B5EF4-FFF2-40B4-BE49-F238E27FC236}">
                <a16:creationId xmlns:a16="http://schemas.microsoft.com/office/drawing/2014/main" id="{87F5DF6E-66E1-4E76-853D-E8EE2EB56DA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368300" y="3812616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.1</a:t>
            </a:r>
          </a:p>
        </p:txBody>
      </p:sp>
      <p:sp>
        <p:nvSpPr>
          <p:cNvPr id="47" name="Rectangle 46">
            <a:hlinkClick r:id="" action="ppaction://noaction"/>
            <a:extLst>
              <a:ext uri="{FF2B5EF4-FFF2-40B4-BE49-F238E27FC236}">
                <a16:creationId xmlns:a16="http://schemas.microsoft.com/office/drawing/2014/main" id="{EC64A62F-6BC2-43AD-924A-DC6AF3A1C68D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831910" y="4747008"/>
            <a:ext cx="2067651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Acuut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 </a:t>
            </a:r>
          </a:p>
        </p:txBody>
      </p:sp>
      <p:sp>
        <p:nvSpPr>
          <p:cNvPr id="48" name="Rectangle 47">
            <a:hlinkClick r:id="" action="ppaction://noaction"/>
            <a:extLst>
              <a:ext uri="{FF2B5EF4-FFF2-40B4-BE49-F238E27FC236}">
                <a16:creationId xmlns:a16="http://schemas.microsoft.com/office/drawing/2014/main" id="{64A5D01F-26AC-43E7-AB7A-54DC202B7751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368300" y="4747008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61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7657D-2CB4-4FFA-A7BB-1473498B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Mevrouw B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6B4F05-D01F-47B2-B82E-778132F8B97E}"/>
              </a:ext>
            </a:extLst>
          </p:cNvPr>
          <p:cNvSpPr txBox="1"/>
          <p:nvPr/>
        </p:nvSpPr>
        <p:spPr>
          <a:xfrm>
            <a:off x="4305300" y="1449388"/>
            <a:ext cx="3578225" cy="421653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80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jaar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VG: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gemetastaseerd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mammacarcinoom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progressie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 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geen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anti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kanker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behandeling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      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Actueel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pneumonie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met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respiratoire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insufficiëntie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ovv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geen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behandeling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met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antibiotica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Decursus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: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verdere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achteruitgang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delirant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Beleid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: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start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sedatie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volgens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protocol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F25F72E-BB04-4D4F-82C6-C51C009DC444}"/>
              </a:ext>
            </a:extLst>
          </p:cNvPr>
          <p:cNvGrpSpPr/>
          <p:nvPr/>
        </p:nvGrpSpPr>
        <p:grpSpPr>
          <a:xfrm>
            <a:off x="8148683" y="1449388"/>
            <a:ext cx="3774989" cy="1789643"/>
            <a:chOff x="8148683" y="1449388"/>
            <a:chExt cx="3774989" cy="178964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C05022-17E2-4723-9232-33D41B527C09}"/>
                </a:ext>
              </a:extLst>
            </p:cNvPr>
            <p:cNvSpPr/>
            <p:nvPr/>
          </p:nvSpPr>
          <p:spPr>
            <a:xfrm>
              <a:off x="8248652" y="1449388"/>
              <a:ext cx="3575050" cy="17896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449627-7193-42DC-A74D-D3CCC856048A}"/>
                </a:ext>
              </a:extLst>
            </p:cNvPr>
            <p:cNvSpPr txBox="1"/>
            <p:nvPr/>
          </p:nvSpPr>
          <p:spPr>
            <a:xfrm>
              <a:off x="8876395" y="1653272"/>
              <a:ext cx="2944129" cy="1261884"/>
            </a:xfrm>
            <a:prstGeom prst="rect">
              <a:avLst/>
            </a:prstGeom>
            <a:noFill/>
          </p:spPr>
          <p:txBody>
            <a:bodyPr wrap="square" lIns="108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Wat vinden jullie van </a:t>
              </a:r>
              <a:b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</a:b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de statusvoering?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Welke informatie heb </a:t>
              </a:r>
              <a:b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</a:b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je nog nodig?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42531FE-4FB8-4646-B99E-3146BEEE4C27}"/>
                </a:ext>
              </a:extLst>
            </p:cNvPr>
            <p:cNvSpPr/>
            <p:nvPr/>
          </p:nvSpPr>
          <p:spPr>
            <a:xfrm>
              <a:off x="8346257" y="1653273"/>
              <a:ext cx="536340" cy="5363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FBA4FF0-4BA5-41B7-8D59-160F6496E71E}"/>
                </a:ext>
              </a:extLst>
            </p:cNvPr>
            <p:cNvCxnSpPr>
              <a:cxnSpLocks/>
            </p:cNvCxnSpPr>
            <p:nvPr/>
          </p:nvCxnSpPr>
          <p:spPr>
            <a:xfrm>
              <a:off x="8148683" y="1449388"/>
              <a:ext cx="3774989" cy="0"/>
            </a:xfrm>
            <a:prstGeom prst="line">
              <a:avLst/>
            </a:prstGeom>
            <a:ln w="28575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FC6E47D-E7BF-4AF6-A276-E05860E0B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52427" y="1769228"/>
              <a:ext cx="324000" cy="30443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E6EACBB-1A78-4D7E-86FE-A6D4BCC89F10}"/>
                </a:ext>
              </a:extLst>
            </p:cNvPr>
            <p:cNvSpPr/>
            <p:nvPr/>
          </p:nvSpPr>
          <p:spPr>
            <a:xfrm>
              <a:off x="8346257" y="2360283"/>
              <a:ext cx="536340" cy="5363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DCBC5D5-C0E3-422A-A1B5-FCA649E67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52427" y="2476238"/>
              <a:ext cx="324000" cy="304430"/>
            </a:xfrm>
            <a:prstGeom prst="rect">
              <a:avLst/>
            </a:prstGeom>
          </p:spPr>
        </p:pic>
      </p:grp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7BF6253-DB4B-4816-9E06-D85EDC5B7BD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0" r="231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266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7657D-2CB4-4FFA-A7BB-1473498B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Dossiervoering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7BF6253-DB4B-4816-9E06-D85EDC5B7BD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0" r="23190"/>
          <a:stretch>
            <a:fillRect/>
          </a:stretch>
        </p:blipFill>
        <p:spPr/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B4551BB9-DAFB-4E71-87D3-99026A333D22}"/>
              </a:ext>
            </a:extLst>
          </p:cNvPr>
          <p:cNvGrpSpPr/>
          <p:nvPr/>
        </p:nvGrpSpPr>
        <p:grpSpPr>
          <a:xfrm>
            <a:off x="4305298" y="2494705"/>
            <a:ext cx="7515226" cy="2589266"/>
            <a:chOff x="4305298" y="2632941"/>
            <a:chExt cx="7515226" cy="25892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A88010-7D99-47A9-846E-2C24ACE1C462}"/>
                </a:ext>
              </a:extLst>
            </p:cNvPr>
            <p:cNvSpPr txBox="1"/>
            <p:nvPr/>
          </p:nvSpPr>
          <p:spPr>
            <a:xfrm>
              <a:off x="4305299" y="2749735"/>
              <a:ext cx="7515225" cy="2472472"/>
            </a:xfrm>
            <a:prstGeom prst="rect">
              <a:avLst/>
            </a:prstGeom>
            <a:noFill/>
          </p:spPr>
          <p:txBody>
            <a:bodyPr wrap="square" numCol="2" spcCol="360000">
              <a:spAutoFit/>
            </a:bodyPr>
            <a:lstStyle/>
            <a:p>
              <a:pPr marL="6302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769D94"/>
                </a:buClr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1E1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Levensverwachting </a:t>
              </a:r>
              <a:b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1E1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</a:b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1E1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en gezondheidstoestand</a:t>
              </a:r>
            </a:p>
            <a:p>
              <a:pPr marL="6302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769D94"/>
                </a:buClr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1E1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Indicatie voor palliatieve sedatie: benoemen refractair symptoom of syndroom</a:t>
              </a:r>
            </a:p>
            <a:p>
              <a:pPr marL="6302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769D94"/>
                </a:buClr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1E1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Waarom is het refractair maw: </a:t>
              </a:r>
              <a:b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1E1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</a:b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1E1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wat is er al geprobeerd?</a:t>
              </a:r>
            </a:p>
            <a:p>
              <a:pPr marL="6302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600"/>
                </a:spcAft>
                <a:buClr>
                  <a:srgbClr val="769D94"/>
                </a:buClr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1E1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Mening patiënt en/of naasten</a:t>
              </a:r>
            </a:p>
            <a:p>
              <a:pPr marL="6302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600"/>
                </a:spcAft>
                <a:buClr>
                  <a:srgbClr val="769D94"/>
                </a:buClr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1E1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Evt uitkomst consultatie</a:t>
              </a:r>
            </a:p>
            <a:p>
              <a:pPr marL="63023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769D94"/>
                </a:buClr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1E1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De middelen </a:t>
              </a:r>
              <a:b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1E1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</a:b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1E1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en aanvullend beleid </a:t>
              </a:r>
              <a:b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1E1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</a:b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01E1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(pro-actief: als dit, dan dat)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79F3B60-64E9-4AF7-B229-3F646BC493FC}"/>
                </a:ext>
              </a:extLst>
            </p:cNvPr>
            <p:cNvGrpSpPr/>
            <p:nvPr/>
          </p:nvGrpSpPr>
          <p:grpSpPr>
            <a:xfrm>
              <a:off x="4305298" y="2749189"/>
              <a:ext cx="536340" cy="536340"/>
              <a:chOff x="4305298" y="2713675"/>
              <a:chExt cx="536340" cy="536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7A9F213-3E36-49F6-B317-C0E14050DBA6}"/>
                  </a:ext>
                </a:extLst>
              </p:cNvPr>
              <p:cNvSpPr/>
              <p:nvPr/>
            </p:nvSpPr>
            <p:spPr>
              <a:xfrm>
                <a:off x="4305298" y="2713675"/>
                <a:ext cx="536340" cy="5363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id="{CD055429-DE2B-4738-B351-A968B1955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0468" y="2828845"/>
                <a:ext cx="306000" cy="306000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6F91B45-8223-496E-A809-11CD73308A6C}"/>
                </a:ext>
              </a:extLst>
            </p:cNvPr>
            <p:cNvGrpSpPr/>
            <p:nvPr/>
          </p:nvGrpSpPr>
          <p:grpSpPr>
            <a:xfrm>
              <a:off x="4305298" y="3466955"/>
              <a:ext cx="536340" cy="536340"/>
              <a:chOff x="4305298" y="3383080"/>
              <a:chExt cx="536340" cy="53634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EE74B06-91D9-49C9-822A-A703A514C5E9}"/>
                  </a:ext>
                </a:extLst>
              </p:cNvPr>
              <p:cNvSpPr/>
              <p:nvPr/>
            </p:nvSpPr>
            <p:spPr>
              <a:xfrm>
                <a:off x="4305298" y="3383080"/>
                <a:ext cx="536340" cy="5363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A3D8DB28-0787-4E1B-BDB0-BDCC6EA2A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455650" y="3489250"/>
                <a:ext cx="235636" cy="324000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DAA7F38-C667-4322-AEAD-3D3DB67A76B0}"/>
                </a:ext>
              </a:extLst>
            </p:cNvPr>
            <p:cNvGrpSpPr/>
            <p:nvPr/>
          </p:nvGrpSpPr>
          <p:grpSpPr>
            <a:xfrm>
              <a:off x="8245475" y="3351937"/>
              <a:ext cx="536340" cy="536340"/>
              <a:chOff x="8245475" y="3313252"/>
              <a:chExt cx="536340" cy="53634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6FE26E8-8043-462A-854C-2ECA39C3278A}"/>
                  </a:ext>
                </a:extLst>
              </p:cNvPr>
              <p:cNvSpPr/>
              <p:nvPr/>
            </p:nvSpPr>
            <p:spPr>
              <a:xfrm>
                <a:off x="8245475" y="3313252"/>
                <a:ext cx="536340" cy="5363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D4407C76-E76B-4AE5-B544-41D5845CC7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360645" y="3437663"/>
                <a:ext cx="306000" cy="287517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08880BC-1090-434E-AD33-ADB912898E58}"/>
                </a:ext>
              </a:extLst>
            </p:cNvPr>
            <p:cNvGrpSpPr/>
            <p:nvPr/>
          </p:nvGrpSpPr>
          <p:grpSpPr>
            <a:xfrm>
              <a:off x="4305298" y="4390514"/>
              <a:ext cx="536340" cy="536340"/>
              <a:chOff x="4305298" y="4185550"/>
              <a:chExt cx="536340" cy="53634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3707DD2-89B0-4423-B2B6-CD7494A2B0E5}"/>
                  </a:ext>
                </a:extLst>
              </p:cNvPr>
              <p:cNvSpPr/>
              <p:nvPr/>
            </p:nvSpPr>
            <p:spPr>
              <a:xfrm>
                <a:off x="4305298" y="4185550"/>
                <a:ext cx="536340" cy="5363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3B0BF9B6-A9A4-4185-99DA-A721F98CD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420468" y="4338970"/>
                <a:ext cx="306000" cy="229500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E7F2EAA-C4E2-44B7-9777-610DAA6E512D}"/>
                </a:ext>
              </a:extLst>
            </p:cNvPr>
            <p:cNvGrpSpPr/>
            <p:nvPr/>
          </p:nvGrpSpPr>
          <p:grpSpPr>
            <a:xfrm>
              <a:off x="8245475" y="2632941"/>
              <a:ext cx="536340" cy="536340"/>
              <a:chOff x="8245475" y="2632941"/>
              <a:chExt cx="536340" cy="53634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39C7385-95B8-458A-A0DA-375E9C6A9CD9}"/>
                  </a:ext>
                </a:extLst>
              </p:cNvPr>
              <p:cNvSpPr/>
              <p:nvPr/>
            </p:nvSpPr>
            <p:spPr>
              <a:xfrm>
                <a:off x="8245475" y="2632941"/>
                <a:ext cx="536340" cy="5363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A4718FA9-87E7-4B2B-945C-54F49AA482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360645" y="2748111"/>
                <a:ext cx="306000" cy="306000"/>
              </a:xfrm>
              <a:prstGeom prst="rect">
                <a:avLst/>
              </a:prstGeom>
            </p:spPr>
          </p:pic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FA397F0-B5AF-4891-9942-A1FE25DE3D52}"/>
                </a:ext>
              </a:extLst>
            </p:cNvPr>
            <p:cNvGrpSpPr/>
            <p:nvPr/>
          </p:nvGrpSpPr>
          <p:grpSpPr>
            <a:xfrm>
              <a:off x="8245475" y="4174549"/>
              <a:ext cx="536340" cy="536340"/>
              <a:chOff x="8245475" y="4083710"/>
              <a:chExt cx="536340" cy="53634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AAAF397-2657-4898-938D-B83DD90BCFC0}"/>
                  </a:ext>
                </a:extLst>
              </p:cNvPr>
              <p:cNvSpPr/>
              <p:nvPr/>
            </p:nvSpPr>
            <p:spPr>
              <a:xfrm>
                <a:off x="8245475" y="4083710"/>
                <a:ext cx="536340" cy="53634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id="{7B9AB405-6F80-4C15-B5CA-548ADDAA4F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395827" y="4176970"/>
                <a:ext cx="235636" cy="324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3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7657D-2CB4-4FFA-A7BB-1473498B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47675"/>
            <a:r>
              <a:rPr lang="en-US" dirty="0"/>
              <a:t>Casus 1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6B4F05-D01F-47B2-B82E-778132F8B97E}"/>
              </a:ext>
            </a:extLst>
          </p:cNvPr>
          <p:cNvSpPr txBox="1"/>
          <p:nvPr/>
        </p:nvSpPr>
        <p:spPr>
          <a:xfrm>
            <a:off x="4305300" y="1449388"/>
            <a:ext cx="3578225" cy="32316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Man van 67 met gemetastaseerd pancreascarcinoom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Hij heeft heel veel pijn door </a:t>
            </a:r>
            <a:b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kanker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Er is al heel veel pijnmedicatie geprobeerd, inclusief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een coeliacusblokkade,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maar niets werkt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Hij wil niet meer verder en vraagt om "het slaapinfuus"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D25EDF2-BBC4-4241-95D4-2ED65F6F5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291" y="415382"/>
            <a:ext cx="285120" cy="316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25F72E-BB04-4D4F-82C6-C51C009DC444}"/>
              </a:ext>
            </a:extLst>
          </p:cNvPr>
          <p:cNvGrpSpPr/>
          <p:nvPr/>
        </p:nvGrpSpPr>
        <p:grpSpPr>
          <a:xfrm>
            <a:off x="8148683" y="1449388"/>
            <a:ext cx="3774989" cy="1016101"/>
            <a:chOff x="8148683" y="1449388"/>
            <a:chExt cx="3774989" cy="10161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C05022-17E2-4723-9232-33D41B527C09}"/>
                </a:ext>
              </a:extLst>
            </p:cNvPr>
            <p:cNvSpPr/>
            <p:nvPr/>
          </p:nvSpPr>
          <p:spPr>
            <a:xfrm>
              <a:off x="8248652" y="1449388"/>
              <a:ext cx="3575050" cy="1016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449627-7193-42DC-A74D-D3CCC856048A}"/>
                </a:ext>
              </a:extLst>
            </p:cNvPr>
            <p:cNvSpPr txBox="1"/>
            <p:nvPr/>
          </p:nvSpPr>
          <p:spPr>
            <a:xfrm>
              <a:off x="8876395" y="1644444"/>
              <a:ext cx="2944129" cy="553998"/>
            </a:xfrm>
            <a:prstGeom prst="rect">
              <a:avLst/>
            </a:prstGeom>
            <a:noFill/>
          </p:spPr>
          <p:txBody>
            <a:bodyPr wrap="square" lIns="10800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Wat denk je en wat </a:t>
              </a:r>
              <a:b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</a:b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ga je doen?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42531FE-4FB8-4646-B99E-3146BEEE4C27}"/>
                </a:ext>
              </a:extLst>
            </p:cNvPr>
            <p:cNvSpPr/>
            <p:nvPr/>
          </p:nvSpPr>
          <p:spPr>
            <a:xfrm>
              <a:off x="8346257" y="1653273"/>
              <a:ext cx="536340" cy="5363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FBA4FF0-4BA5-41B7-8D59-160F6496E71E}"/>
                </a:ext>
              </a:extLst>
            </p:cNvPr>
            <p:cNvCxnSpPr>
              <a:cxnSpLocks/>
            </p:cNvCxnSpPr>
            <p:nvPr/>
          </p:nvCxnSpPr>
          <p:spPr>
            <a:xfrm>
              <a:off x="8148683" y="1449388"/>
              <a:ext cx="3774989" cy="0"/>
            </a:xfrm>
            <a:prstGeom prst="line">
              <a:avLst/>
            </a:prstGeom>
            <a:ln w="28575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FC6E47D-E7BF-4AF6-A276-E05860E0B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52427" y="1769228"/>
              <a:ext cx="324000" cy="304430"/>
            </a:xfrm>
            <a:prstGeom prst="rect">
              <a:avLst/>
            </a:prstGeom>
          </p:spPr>
        </p:pic>
      </p:grpSp>
      <p:pic>
        <p:nvPicPr>
          <p:cNvPr id="17" name="Picture Placeholder 5">
            <a:extLst>
              <a:ext uri="{FF2B5EF4-FFF2-40B4-BE49-F238E27FC236}">
                <a16:creationId xmlns:a16="http://schemas.microsoft.com/office/drawing/2014/main" id="{F885D8D3-BC08-42BB-815F-1A0BE099CA5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" b="99"/>
          <a:stretch>
            <a:fillRect/>
          </a:stretch>
        </p:blipFill>
        <p:spPr>
          <a:xfrm>
            <a:off x="371475" y="1449388"/>
            <a:ext cx="3571875" cy="4679950"/>
          </a:xfrm>
        </p:spPr>
      </p:pic>
    </p:spTree>
    <p:extLst>
      <p:ext uri="{BB962C8B-B14F-4D97-AF65-F5344CB8AC3E}">
        <p14:creationId xmlns:p14="http://schemas.microsoft.com/office/powerpoint/2010/main" val="7695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92CB2DA-CDA3-408A-B856-13A690A33F8D}"/>
              </a:ext>
            </a:extLst>
          </p:cNvPr>
          <p:cNvSpPr txBox="1"/>
          <p:nvPr/>
        </p:nvSpPr>
        <p:spPr>
          <a:xfrm>
            <a:off x="8245478" y="1992359"/>
            <a:ext cx="3578226" cy="3323987"/>
          </a:xfrm>
          <a:prstGeom prst="rect">
            <a:avLst/>
          </a:prstGeom>
          <a:noFill/>
        </p:spPr>
        <p:txBody>
          <a:bodyPr wrap="square" tIns="0" rIns="0" bIns="0" numCol="1" spcCol="360000">
            <a:spAutoFit/>
          </a:bodyPr>
          <a:lstStyle/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Vraag 3: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hoe start je op?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en hoe verder?</a:t>
            </a:r>
          </a:p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Vraag 4: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waar verwacht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je mogelijkerwijs tegen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aan te lopen?</a:t>
            </a:r>
          </a:p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Vraag 5: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waarom ga je wel of niet akkoord met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 opdracht van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 collega: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“palliatieve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sedatie volgens</a:t>
            </a:r>
            <a:b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 protocol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”?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77657D-2CB4-4FFA-A7BB-1473498B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47675"/>
            <a:r>
              <a:rPr lang="en-US" dirty="0"/>
              <a:t>Casus 1</a:t>
            </a:r>
            <a:endParaRPr lang="ru-R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D25EDF2-BBC4-4241-95D4-2ED65F6F5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291" y="415382"/>
            <a:ext cx="285120" cy="316800"/>
          </a:xfrm>
          <a:prstGeom prst="rect">
            <a:avLst/>
          </a:prstGeom>
        </p:spPr>
      </p:pic>
      <p:pic>
        <p:nvPicPr>
          <p:cNvPr id="17" name="Picture Placeholder 5">
            <a:extLst>
              <a:ext uri="{FF2B5EF4-FFF2-40B4-BE49-F238E27FC236}">
                <a16:creationId xmlns:a16="http://schemas.microsoft.com/office/drawing/2014/main" id="{F885D8D3-BC08-42BB-815F-1A0BE099CA5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" b="99"/>
          <a:stretch>
            <a:fillRect/>
          </a:stretch>
        </p:blipFill>
        <p:spPr>
          <a:xfrm>
            <a:off x="371475" y="1449388"/>
            <a:ext cx="3571875" cy="4679950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316D13-759A-4007-BD71-D87C89FB6944}"/>
              </a:ext>
            </a:extLst>
          </p:cNvPr>
          <p:cNvSpPr txBox="1"/>
          <p:nvPr/>
        </p:nvSpPr>
        <p:spPr>
          <a:xfrm>
            <a:off x="4305300" y="1992359"/>
            <a:ext cx="3578226" cy="1892826"/>
          </a:xfrm>
          <a:prstGeom prst="rect">
            <a:avLst/>
          </a:prstGeom>
          <a:noFill/>
        </p:spPr>
        <p:txBody>
          <a:bodyPr wrap="square" tIns="0" rIns="0" bIns="0" numCol="1" spcCol="360000">
            <a:spAutoFit/>
          </a:bodyPr>
          <a:lstStyle/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Vraag 1: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voldoe je aan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 voorwaarde?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(verwacht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overlijden binnen</a:t>
            </a:r>
            <a:b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 2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weken?)</a:t>
            </a:r>
          </a:p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Vraag 2: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is er een indicatie? (refractair symptoom?)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58FA1A-1270-4626-ACD4-90FF9302C19A}"/>
              </a:ext>
            </a:extLst>
          </p:cNvPr>
          <p:cNvSpPr txBox="1"/>
          <p:nvPr/>
        </p:nvSpPr>
        <p:spPr>
          <a:xfrm>
            <a:off x="4305299" y="1449388"/>
            <a:ext cx="7515225" cy="249299"/>
          </a:xfrm>
          <a:prstGeom prst="rect">
            <a:avLst/>
          </a:prstGeom>
          <a:noFill/>
        </p:spPr>
        <p:txBody>
          <a:bodyPr wrap="square" lIns="36000" tIns="0" rIns="0" bIns="0" numCol="1" spcCol="360000">
            <a:spAutoFit/>
          </a:bodyPr>
          <a:lstStyle/>
          <a:p>
            <a:pPr marL="36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-1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Wat bedoelt hij nu eigenlijk met </a:t>
            </a:r>
            <a:r>
              <a:rPr kumimoji="0" lang="nl-NL" sz="1800" b="1" i="0" u="none" strike="noStrike" kern="1200" cap="none" spc="-1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“dat slaapinfuus”</a:t>
            </a:r>
            <a:endParaRPr kumimoji="0" lang="nl-NL" sz="1800" b="1" i="0" u="none" strike="noStrike" kern="1200" cap="none" spc="-1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9A3D98-C3EB-4DED-96E4-84D9B51D0855}"/>
              </a:ext>
            </a:extLst>
          </p:cNvPr>
          <p:cNvGrpSpPr/>
          <p:nvPr/>
        </p:nvGrpSpPr>
        <p:grpSpPr>
          <a:xfrm>
            <a:off x="4305298" y="1992359"/>
            <a:ext cx="536340" cy="536340"/>
            <a:chOff x="4305298" y="2541008"/>
            <a:chExt cx="536340" cy="5363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6704AC0-9FC2-4D9A-9182-8B292E8ED292}"/>
                </a:ext>
              </a:extLst>
            </p:cNvPr>
            <p:cNvSpPr/>
            <p:nvPr/>
          </p:nvSpPr>
          <p:spPr>
            <a:xfrm>
              <a:off x="4305298" y="2541008"/>
              <a:ext cx="536340" cy="5363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D7D4C2B-5CE8-4DE5-BD6C-04FE88394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11468" y="2656963"/>
              <a:ext cx="324000" cy="30443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126D2B-1764-4B61-B8C9-CBF5471EE60A}"/>
              </a:ext>
            </a:extLst>
          </p:cNvPr>
          <p:cNvGrpSpPr/>
          <p:nvPr/>
        </p:nvGrpSpPr>
        <p:grpSpPr>
          <a:xfrm>
            <a:off x="4305298" y="3334692"/>
            <a:ext cx="536340" cy="536340"/>
            <a:chOff x="4305298" y="3255662"/>
            <a:chExt cx="536340" cy="53634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BC2305D-3DA4-467B-B410-95E8F5C39899}"/>
                </a:ext>
              </a:extLst>
            </p:cNvPr>
            <p:cNvSpPr/>
            <p:nvPr/>
          </p:nvSpPr>
          <p:spPr>
            <a:xfrm>
              <a:off x="4305298" y="3255662"/>
              <a:ext cx="536340" cy="5363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B14AC71-82F8-4EAE-8020-7E45F3614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11468" y="3371617"/>
              <a:ext cx="324000" cy="30443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2028F3-1B1C-4788-87C3-67080A311C89}"/>
              </a:ext>
            </a:extLst>
          </p:cNvPr>
          <p:cNvGrpSpPr/>
          <p:nvPr/>
        </p:nvGrpSpPr>
        <p:grpSpPr>
          <a:xfrm>
            <a:off x="8245475" y="3782375"/>
            <a:ext cx="536340" cy="536340"/>
            <a:chOff x="4305298" y="3255662"/>
            <a:chExt cx="536340" cy="53634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FA8C11-0EBC-487A-8C91-B301C9F80804}"/>
                </a:ext>
              </a:extLst>
            </p:cNvPr>
            <p:cNvSpPr/>
            <p:nvPr/>
          </p:nvSpPr>
          <p:spPr>
            <a:xfrm>
              <a:off x="4305298" y="3255662"/>
              <a:ext cx="536340" cy="5363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50739754-DDB2-4082-92AF-B31B54F58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11468" y="3371617"/>
              <a:ext cx="324000" cy="30443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C03014E-80E0-45CF-9FF6-3EE59B105311}"/>
              </a:ext>
            </a:extLst>
          </p:cNvPr>
          <p:cNvGrpSpPr/>
          <p:nvPr/>
        </p:nvGrpSpPr>
        <p:grpSpPr>
          <a:xfrm>
            <a:off x="8245476" y="1992359"/>
            <a:ext cx="536340" cy="536340"/>
            <a:chOff x="4305298" y="2541008"/>
            <a:chExt cx="536340" cy="53634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F5A2390-D8AE-4CF6-9270-252DA5EE82E8}"/>
                </a:ext>
              </a:extLst>
            </p:cNvPr>
            <p:cNvSpPr/>
            <p:nvPr/>
          </p:nvSpPr>
          <p:spPr>
            <a:xfrm>
              <a:off x="4305298" y="2541008"/>
              <a:ext cx="536340" cy="5363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481AE67-2C47-43A2-BCB8-35C0347DA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11468" y="2656963"/>
              <a:ext cx="324000" cy="30443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7CA5CE2-DF7A-4FF1-BE24-36EC12EF67EC}"/>
              </a:ext>
            </a:extLst>
          </p:cNvPr>
          <p:cNvGrpSpPr/>
          <p:nvPr/>
        </p:nvGrpSpPr>
        <p:grpSpPr>
          <a:xfrm>
            <a:off x="8245476" y="2756869"/>
            <a:ext cx="536340" cy="536340"/>
            <a:chOff x="4305298" y="3255662"/>
            <a:chExt cx="536340" cy="53634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E27E64E-602C-4B15-9436-EAB945B45659}"/>
                </a:ext>
              </a:extLst>
            </p:cNvPr>
            <p:cNvSpPr/>
            <p:nvPr/>
          </p:nvSpPr>
          <p:spPr>
            <a:xfrm>
              <a:off x="4305298" y="3255662"/>
              <a:ext cx="536340" cy="5363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CA4F8246-DE3E-4C6B-8482-314A600DE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11468" y="3371617"/>
              <a:ext cx="324000" cy="304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9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7657D-2CB4-4FFA-A7BB-1473498B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47675"/>
            <a:r>
              <a:rPr lang="en-US" dirty="0"/>
              <a:t>Casus 1</a:t>
            </a:r>
            <a:br>
              <a:rPr lang="en-US" dirty="0"/>
            </a:br>
            <a:r>
              <a:rPr lang="en-US" dirty="0" err="1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Uitvoering</a:t>
            </a:r>
            <a:endParaRPr lang="ru-RU" dirty="0">
              <a:solidFill>
                <a:schemeClr val="accent6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D25EDF2-BBC4-4241-95D4-2ED65F6F5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291" y="415382"/>
            <a:ext cx="285120" cy="316800"/>
          </a:xfrm>
          <a:prstGeom prst="rect">
            <a:avLst/>
          </a:prstGeom>
        </p:spPr>
      </p:pic>
      <p:graphicFrame>
        <p:nvGraphicFramePr>
          <p:cNvPr id="36" name="Table 3">
            <a:extLst>
              <a:ext uri="{FF2B5EF4-FFF2-40B4-BE49-F238E27FC236}">
                <a16:creationId xmlns:a16="http://schemas.microsoft.com/office/drawing/2014/main" id="{CAAB6BAD-FA95-410B-8332-5D23501F799C}"/>
              </a:ext>
            </a:extLst>
          </p:cNvPr>
          <p:cNvGraphicFramePr>
            <a:graphicFrameLocks noGrp="1"/>
          </p:cNvGraphicFramePr>
          <p:nvPr/>
        </p:nvGraphicFramePr>
        <p:xfrm>
          <a:off x="371473" y="1449388"/>
          <a:ext cx="11449051" cy="4653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414">
                  <a:extLst>
                    <a:ext uri="{9D8B030D-6E8A-4147-A177-3AD203B41FA5}">
                      <a16:colId xmlns:a16="http://schemas.microsoft.com/office/drawing/2014/main" val="2801185856"/>
                    </a:ext>
                  </a:extLst>
                </a:gridCol>
                <a:gridCol w="2665414">
                  <a:extLst>
                    <a:ext uri="{9D8B030D-6E8A-4147-A177-3AD203B41FA5}">
                      <a16:colId xmlns:a16="http://schemas.microsoft.com/office/drawing/2014/main" val="4204431263"/>
                    </a:ext>
                  </a:extLst>
                </a:gridCol>
                <a:gridCol w="6118223">
                  <a:extLst>
                    <a:ext uri="{9D8B030D-6E8A-4147-A177-3AD203B41FA5}">
                      <a16:colId xmlns:a16="http://schemas.microsoft.com/office/drawing/2014/main" val="278258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87313" indent="0"/>
                      <a:endParaRPr lang="ru-RU" sz="1600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chemeClr val="accent2"/>
                          </a:solidFill>
                          <a:latin typeface="+mn-lt"/>
                        </a:rPr>
                        <a:t>Middel</a:t>
                      </a:r>
                      <a:endParaRPr lang="en-US" sz="1600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chemeClr val="accent2"/>
                          </a:solidFill>
                          <a:latin typeface="+mn-lt"/>
                        </a:rPr>
                        <a:t>Doseringschema</a:t>
                      </a:r>
                      <a:endParaRPr lang="ru-RU" sz="1600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197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52000">
                        <a:spcBef>
                          <a:spcPts val="1200"/>
                        </a:spcBef>
                      </a:pPr>
                      <a:endParaRPr lang="nl-NL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182594"/>
                  </a:ext>
                </a:extLst>
              </a:tr>
              <a:tr h="1432298">
                <a:tc>
                  <a:txBody>
                    <a:bodyPr/>
                    <a:lstStyle/>
                    <a:p>
                      <a:pPr marL="176213" indent="0" algn="l">
                        <a:lnSpc>
                          <a:spcPct val="100000"/>
                        </a:lnSpc>
                      </a:pPr>
                      <a:r>
                        <a:rPr lang="nl-NL" sz="1400" b="1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Stap 1</a:t>
                      </a:r>
                    </a:p>
                  </a:txBody>
                  <a:tcPr marL="4680" marR="468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0000"/>
                        </a:lnSpc>
                        <a:tabLst>
                          <a:tab pos="87313" algn="l"/>
                        </a:tabLst>
                      </a:pP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Midazolam</a:t>
                      </a: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spcAft>
                          <a:spcPts val="600"/>
                        </a:spcAft>
                      </a:pPr>
                      <a:r>
                        <a:rPr lang="en-US" sz="1200" b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Bolus 5 mg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gevolgd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door 1,5 mg/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uur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(range 0,5-2,5 mg/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87313" indent="0" algn="l">
                        <a:spcAft>
                          <a:spcPts val="600"/>
                        </a:spcAft>
                      </a:pP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Onvoldoende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uur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bolus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herhalen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uur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continue met 50</a:t>
                      </a:r>
                      <a:r>
                        <a:rPr lang="en-US" sz="1200" b="0" strike="noStrike" kern="1200" spc="-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 ophogen</a:t>
                      </a:r>
                      <a:endParaRPr lang="en-US" sz="1200" b="0" strike="noStrike" kern="1200" spc="-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66700" indent="-179388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Continue ≥ 5 mg/u dan bolus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naar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10 mg</a:t>
                      </a:r>
                    </a:p>
                    <a:p>
                      <a:pPr marL="266700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Continue ≥ 10 mg/u dan bolus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naar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 mg</a:t>
                      </a:r>
                    </a:p>
                    <a:p>
                      <a:pPr marL="266700" indent="-179388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≥ 20 mg/u dan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toevoegen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1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stap</a:t>
                      </a:r>
                      <a:r>
                        <a:rPr lang="en-US" sz="1200" b="0" i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497305"/>
                  </a:ext>
                </a:extLst>
              </a:tr>
              <a:tr h="1748736">
                <a:tc>
                  <a:txBody>
                    <a:bodyPr/>
                    <a:lstStyle/>
                    <a:p>
                      <a:pPr marL="176213" indent="0" algn="l">
                        <a:lnSpc>
                          <a:spcPct val="100000"/>
                        </a:lnSpc>
                      </a:pPr>
                      <a:r>
                        <a:rPr lang="nl-NL" sz="1400" b="1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Stap 2</a:t>
                      </a:r>
                    </a:p>
                  </a:txBody>
                  <a:tcPr marL="3600" marR="36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Levomepromazine</a:t>
                      </a: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nl-NL" sz="1200" b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Bolus 50 mg</a:t>
                      </a:r>
                    </a:p>
                    <a:p>
                      <a:pPr marL="266700" indent="-179388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Voldoende na 6 uur: 12 uur na de start over op 25 mg 2dd1</a:t>
                      </a:r>
                      <a:b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Onvoldoende na 6 uur: bolus van 50 mg en daarna 25 mg 4dd1</a:t>
                      </a:r>
                    </a:p>
                    <a:p>
                      <a:pPr marL="266700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Voldoende na 24 uur: overgaan op 50 mg 2dd1</a:t>
                      </a:r>
                      <a:b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Onvoldoende na 24 uur: naar 75 mg 2dd1 met bolus 25 mg a 6 uur</a:t>
                      </a:r>
                    </a:p>
                    <a:p>
                      <a:pPr marL="266700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Voldoende na 48 uur: 75mg 2dd1</a:t>
                      </a:r>
                      <a:b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Onvoldoende na 48 uur: naar 100 mg 2dd1 met bolus 25 mg a 6 uur</a:t>
                      </a: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616842"/>
                  </a:ext>
                </a:extLst>
              </a:tr>
              <a:tr h="893436">
                <a:tc>
                  <a:txBody>
                    <a:bodyPr/>
                    <a:lstStyle/>
                    <a:p>
                      <a:pPr marL="176213" indent="0" algn="l">
                        <a:lnSpc>
                          <a:spcPct val="100000"/>
                        </a:lnSpc>
                      </a:pPr>
                      <a:r>
                        <a:rPr lang="nl-NL" sz="1400" b="1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Stap 3</a:t>
                      </a:r>
                    </a:p>
                  </a:txBody>
                  <a:tcPr marL="3600" marR="36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Propofol of fenobarbital</a:t>
                      </a: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-179388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Overleg altijd met een consultatieteam en/of anesthesioloog</a:t>
                      </a:r>
                    </a:p>
                    <a:p>
                      <a:pPr marL="266700" indent="-179388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Propofol 20-50 mg IV gevolgd door 100 mg/uur IV, evt per 5 min 20 mg IV</a:t>
                      </a:r>
                    </a:p>
                    <a:p>
                      <a:pPr marL="266700" indent="-179388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Fenobarbital 200 mg SC gevolgd door 40 mg/uur SC, evt per 4 uur 200 mg SC</a:t>
                      </a: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865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55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7657D-2CB4-4FFA-A7BB-1473498B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47675"/>
            <a:r>
              <a:rPr lang="en-US" dirty="0"/>
              <a:t>Casus 2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6B4F05-D01F-47B2-B82E-778132F8B97E}"/>
              </a:ext>
            </a:extLst>
          </p:cNvPr>
          <p:cNvSpPr txBox="1"/>
          <p:nvPr/>
        </p:nvSpPr>
        <p:spPr>
          <a:xfrm>
            <a:off x="4305300" y="1449388"/>
            <a:ext cx="3578225" cy="267765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Vrouw van 73 jaar met een urosepsis, heel erg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delirant 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erg anstig, ook kortademig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Verder blanco voorgeschiedenis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Artsen kunnen niet inschatten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of ze gaat overlijden of “de bocht nog gaat nemen”</a:t>
            </a:r>
          </a:p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Ze denken dat laatste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D25EDF2-BBC4-4241-95D4-2ED65F6F5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291" y="415382"/>
            <a:ext cx="285120" cy="316800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7F6612-F86C-4F74-907A-108FDA9D32A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" b="99"/>
          <a:stretch>
            <a:fillRect/>
          </a:stretch>
        </p:blipFill>
        <p:spPr/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230933-06B8-4F50-999F-4DD095A72545}"/>
              </a:ext>
            </a:extLst>
          </p:cNvPr>
          <p:cNvSpPr txBox="1"/>
          <p:nvPr/>
        </p:nvSpPr>
        <p:spPr>
          <a:xfrm>
            <a:off x="8245475" y="1449388"/>
            <a:ext cx="3575050" cy="4985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nl-NL" sz="1800" b="0" i="0" u="none" strike="noStrike" kern="1200" cap="none" spc="-1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Lato regular"/>
                <a:cs typeface="+mn-cs"/>
              </a:rPr>
              <a:t>Familie vindt dat patiënte enorm lijdt, vooral 's nachts:</a:t>
            </a:r>
            <a:endParaRPr kumimoji="0" lang="nl-NL" sz="1800" b="0" i="0" u="none" strike="noStrike" kern="1200" cap="none" spc="-1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A117EE-7051-466D-B917-9B8AD2B458C2}"/>
              </a:ext>
            </a:extLst>
          </p:cNvPr>
          <p:cNvGrpSpPr/>
          <p:nvPr/>
        </p:nvGrpSpPr>
        <p:grpSpPr>
          <a:xfrm>
            <a:off x="8245474" y="2133600"/>
            <a:ext cx="3578225" cy="1478109"/>
            <a:chOff x="8245474" y="2229874"/>
            <a:chExt cx="3578225" cy="14781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391776-9558-41E4-9884-1F4A69CBD6F5}"/>
                </a:ext>
              </a:extLst>
            </p:cNvPr>
            <p:cNvSpPr txBox="1"/>
            <p:nvPr/>
          </p:nvSpPr>
          <p:spPr>
            <a:xfrm>
              <a:off x="8245474" y="2714506"/>
              <a:ext cx="3578225" cy="83099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769D94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  <a:t>Een dier krijgt in dit land wel </a:t>
              </a:r>
              <a:br>
                <a:rPr kumimoji="0" lang="nl-NL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769D94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</a:br>
              <a:r>
                <a:rPr kumimoji="0" lang="nl-NL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769D94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  <a:t>een spuitje in zo'n situatie, </a:t>
              </a:r>
              <a:br>
                <a:rPr kumimoji="0" lang="nl-NL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769D94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</a:br>
              <a:r>
                <a:rPr kumimoji="0" lang="nl-NL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769D94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  <a:t>waarom onze moeder niet?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23E103DA-55A8-40EE-A359-0135F191E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45474" y="2229874"/>
              <a:ext cx="536400" cy="41720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338AED38-7F5A-4F10-AC20-98DD81FCA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11283450" y="3290783"/>
              <a:ext cx="536400" cy="41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46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71EF8C-8E0C-4F92-98C5-873B115B81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0842" y="2864581"/>
            <a:ext cx="8673474" cy="1076240"/>
          </a:xfrm>
        </p:spPr>
        <p:txBody>
          <a:bodyPr/>
          <a:lstStyle/>
          <a:p>
            <a:r>
              <a:rPr lang="nl-NL" sz="3600" dirty="0"/>
              <a:t>We think hospice means death, </a:t>
            </a:r>
            <a:br>
              <a:rPr lang="nl-NL" sz="3600" dirty="0"/>
            </a:br>
            <a:r>
              <a:rPr lang="nl-NL" sz="3600" dirty="0"/>
              <a:t>but as we watched you all take care of her,  we realized it really means celebrating life.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2089747-71E4-4AA8-9100-8DE642C30B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" y="1763954"/>
            <a:ext cx="680558" cy="529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B16742-A975-4669-9356-58996FAA1B1E}"/>
              </a:ext>
            </a:extLst>
          </p:cNvPr>
          <p:cNvSpPr txBox="1"/>
          <p:nvPr/>
        </p:nvSpPr>
        <p:spPr>
          <a:xfrm>
            <a:off x="371475" y="4893990"/>
            <a:ext cx="57245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Make M.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EC0B9">
                    <a:lumMod val="40000"/>
                    <a:lumOff val="6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Samaritan Healthcare &amp; Hospice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EC0B9">
                    <a:lumMod val="40000"/>
                    <a:lumOff val="6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SamaritanHealthcareNJ.org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9EC0B9">
                  <a:lumMod val="40000"/>
                  <a:lumOff val="60000"/>
                </a:srgb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03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7657D-2CB4-4FFA-A7BB-1473498B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47675"/>
            <a:r>
              <a:rPr lang="en-US" dirty="0"/>
              <a:t>Casus 2</a:t>
            </a:r>
            <a:endParaRPr lang="ru-R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D25EDF2-BBC4-4241-95D4-2ED65F6F5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291" y="415382"/>
            <a:ext cx="285120" cy="316800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7F6612-F86C-4F74-907A-108FDA9D32A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" b="99"/>
          <a:stretch>
            <a:fillRect/>
          </a:stretch>
        </p:blipFill>
        <p:spPr/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C65B1E5-7A99-47B9-B47E-19D617C639C4}"/>
              </a:ext>
            </a:extLst>
          </p:cNvPr>
          <p:cNvGrpSpPr/>
          <p:nvPr/>
        </p:nvGrpSpPr>
        <p:grpSpPr>
          <a:xfrm>
            <a:off x="8353465" y="2133600"/>
            <a:ext cx="3452271" cy="2437908"/>
            <a:chOff x="6369059" y="2073150"/>
            <a:chExt cx="3452271" cy="24379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413879D-9C92-470E-8ACD-799BF1027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059" y="2073150"/>
              <a:ext cx="3452271" cy="243790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62312E-4F6F-44FA-B8F1-1F35E392BA89}"/>
                </a:ext>
              </a:extLst>
            </p:cNvPr>
            <p:cNvSpPr txBox="1"/>
            <p:nvPr/>
          </p:nvSpPr>
          <p:spPr>
            <a:xfrm>
              <a:off x="6824832" y="2747340"/>
              <a:ext cx="2540725" cy="10895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1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nl-NL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  <a:t>Wat bedoelen ze met “dat moeder lijdt </a:t>
              </a:r>
              <a:br>
                <a:rPr kumimoji="0" lang="nl-NL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</a:br>
              <a:r>
                <a:rPr kumimoji="0" lang="nl-NL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  <a:t>en dat een dier nog beter af is?”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79F245-3DA1-424B-B139-B2A7318142AB}"/>
              </a:ext>
            </a:extLst>
          </p:cNvPr>
          <p:cNvGrpSpPr/>
          <p:nvPr/>
        </p:nvGrpSpPr>
        <p:grpSpPr>
          <a:xfrm>
            <a:off x="4212823" y="1445152"/>
            <a:ext cx="3449410" cy="2397848"/>
            <a:chOff x="2370671" y="2095429"/>
            <a:chExt cx="3449410" cy="239784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808D96F-F70E-4D0F-92B6-42F61C035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0671" y="2095429"/>
              <a:ext cx="3449410" cy="239784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4F7420-1A2F-4080-8F09-732A0FFA1616}"/>
                </a:ext>
              </a:extLst>
            </p:cNvPr>
            <p:cNvSpPr txBox="1"/>
            <p:nvPr/>
          </p:nvSpPr>
          <p:spPr>
            <a:xfrm>
              <a:off x="2825014" y="2998888"/>
              <a:ext cx="2540725" cy="590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1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nl-NL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  <a:t>Wat denk je bij </a:t>
              </a:r>
              <a:br>
                <a:rPr kumimoji="0" lang="nl-NL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</a:br>
              <a:r>
                <a:rPr kumimoji="0" lang="nl-NL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  <a:t>deze casus?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F2FCA34-B502-4594-B0E8-F5CD5D22BDF9}"/>
              </a:ext>
            </a:extLst>
          </p:cNvPr>
          <p:cNvGrpSpPr/>
          <p:nvPr/>
        </p:nvGrpSpPr>
        <p:grpSpPr>
          <a:xfrm>
            <a:off x="5831559" y="4000784"/>
            <a:ext cx="3062019" cy="2128554"/>
            <a:chOff x="4212823" y="4249149"/>
            <a:chExt cx="3062019" cy="21285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851851-7C59-42C8-A67E-AAE867E6A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2823" y="4249149"/>
              <a:ext cx="3062019" cy="212855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B0474C-C242-4B58-9119-26C9259C7B5C}"/>
                </a:ext>
              </a:extLst>
            </p:cNvPr>
            <p:cNvSpPr txBox="1"/>
            <p:nvPr/>
          </p:nvSpPr>
          <p:spPr>
            <a:xfrm>
              <a:off x="4473470" y="5017961"/>
              <a:ext cx="2540725" cy="5909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1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r>
                <a:rPr kumimoji="0" lang="nl-NL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  <a:t>Wat bedoelen </a:t>
              </a:r>
              <a:br>
                <a:rPr kumimoji="0" lang="nl-NL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</a:br>
              <a:r>
                <a:rPr kumimoji="0" lang="nl-NL" sz="18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 regular"/>
                  <a:ea typeface="Lato regular"/>
                  <a:cs typeface="+mn-cs"/>
                </a:rPr>
                <a:t>ze met “dat spuitje”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551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7657D-2CB4-4FFA-A7BB-1473498B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47675"/>
            <a:r>
              <a:rPr lang="en-US" dirty="0"/>
              <a:t>Casus 2</a:t>
            </a:r>
            <a:endParaRPr lang="ru-RU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D25EDF2-BBC4-4241-95D4-2ED65F6F5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291" y="415382"/>
            <a:ext cx="285120" cy="316800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7F6612-F86C-4F74-907A-108FDA9D32A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" b="99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CA8939-7B49-4B1E-A51D-3BEA0BC42483}"/>
              </a:ext>
            </a:extLst>
          </p:cNvPr>
          <p:cNvSpPr txBox="1"/>
          <p:nvPr/>
        </p:nvSpPr>
        <p:spPr>
          <a:xfrm>
            <a:off x="4305300" y="1533052"/>
            <a:ext cx="3578226" cy="2508379"/>
          </a:xfrm>
          <a:prstGeom prst="rect">
            <a:avLst/>
          </a:prstGeom>
          <a:noFill/>
        </p:spPr>
        <p:txBody>
          <a:bodyPr wrap="square" tIns="0" rIns="0" bIns="0" numCol="1" spcCol="360000">
            <a:spAutoFit/>
          </a:bodyPr>
          <a:lstStyle/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Vraag 1: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voldoe je aan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 voorwaarde? (verwacht overlijden binnen 2 weken?)</a:t>
            </a:r>
          </a:p>
          <a:p>
            <a:pPr marL="89535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Vraag 1a: 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geldt deze voorwaarde voor alle vormen van sedatie?</a:t>
            </a:r>
          </a:p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Vraag 2: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is er een indicatie? (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refractair symptoom)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95C09B-75C1-47D4-A107-15934FAFB62F}"/>
              </a:ext>
            </a:extLst>
          </p:cNvPr>
          <p:cNvGrpSpPr/>
          <p:nvPr/>
        </p:nvGrpSpPr>
        <p:grpSpPr>
          <a:xfrm>
            <a:off x="4305298" y="1449338"/>
            <a:ext cx="536340" cy="536340"/>
            <a:chOff x="4305298" y="2541008"/>
            <a:chExt cx="536340" cy="5363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6C796D1-4C17-4E37-BB30-DBFCC779FD79}"/>
                </a:ext>
              </a:extLst>
            </p:cNvPr>
            <p:cNvSpPr/>
            <p:nvPr/>
          </p:nvSpPr>
          <p:spPr>
            <a:xfrm>
              <a:off x="4305298" y="2541008"/>
              <a:ext cx="536340" cy="5363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62CC54AE-EC63-4F10-BC44-7896D803E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11468" y="2656963"/>
              <a:ext cx="324000" cy="30443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8234CF-C52C-4F68-BC8F-583B599B8A4E}"/>
              </a:ext>
            </a:extLst>
          </p:cNvPr>
          <p:cNvGrpSpPr/>
          <p:nvPr/>
        </p:nvGrpSpPr>
        <p:grpSpPr>
          <a:xfrm>
            <a:off x="4305298" y="3461655"/>
            <a:ext cx="536340" cy="536340"/>
            <a:chOff x="4305298" y="2541008"/>
            <a:chExt cx="536340" cy="53634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9890825-5C61-45A4-ABC5-1AC9FB83CC8A}"/>
                </a:ext>
              </a:extLst>
            </p:cNvPr>
            <p:cNvSpPr/>
            <p:nvPr/>
          </p:nvSpPr>
          <p:spPr>
            <a:xfrm>
              <a:off x="4305298" y="2541008"/>
              <a:ext cx="536340" cy="5363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C42EBF99-4237-478E-B5A8-A530B3573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11468" y="2656963"/>
              <a:ext cx="324000" cy="304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034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7657D-2CB4-4FFA-A7BB-1473498B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47675"/>
            <a:r>
              <a:rPr lang="en-US" dirty="0"/>
              <a:t>Casus 2</a:t>
            </a:r>
            <a:br>
              <a:rPr lang="en-US" dirty="0"/>
            </a:br>
            <a:r>
              <a:rPr lang="en-US" dirty="0" err="1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Kortdurend</a:t>
            </a:r>
            <a:r>
              <a:rPr lang="en-US" dirty="0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 &amp; </a:t>
            </a:r>
            <a:r>
              <a:rPr lang="en-US" dirty="0" err="1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intermitterend</a:t>
            </a:r>
            <a:endParaRPr lang="ru-RU" dirty="0">
              <a:solidFill>
                <a:schemeClr val="accent6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D25EDF2-BBC4-4241-95D4-2ED65F6F5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291" y="415382"/>
            <a:ext cx="285120" cy="316800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7F6612-F86C-4F74-907A-108FDA9D32A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" b="99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3E2DE3-3037-4507-B1EC-4FD90AC7503E}"/>
              </a:ext>
            </a:extLst>
          </p:cNvPr>
          <p:cNvSpPr txBox="1"/>
          <p:nvPr/>
        </p:nvSpPr>
        <p:spPr>
          <a:xfrm>
            <a:off x="4308475" y="2268014"/>
            <a:ext cx="3575050" cy="16280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Sedatie met als doel de symptomen tijdelijk te bestrijden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 de verwachting dat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 symptomen daarna niet meer ondraaglijk zijn voor de patiënt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31AF940-436C-47D0-8289-89A9DC5AAC76}"/>
              </a:ext>
            </a:extLst>
          </p:cNvPr>
          <p:cNvCxnSpPr>
            <a:cxnSpLocks/>
          </p:cNvCxnSpPr>
          <p:nvPr/>
        </p:nvCxnSpPr>
        <p:spPr>
          <a:xfrm>
            <a:off x="4308475" y="2138037"/>
            <a:ext cx="3575050" cy="0"/>
          </a:xfrm>
          <a:prstGeom prst="line">
            <a:avLst/>
          </a:prstGeom>
          <a:ln w="1905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C969505D-8273-4A2E-AF6A-F6B10F9F0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8476" y="1423885"/>
            <a:ext cx="458015" cy="5725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41E5327-67DF-4C0E-913B-D93E8BB30695}"/>
              </a:ext>
            </a:extLst>
          </p:cNvPr>
          <p:cNvSpPr txBox="1"/>
          <p:nvPr/>
        </p:nvSpPr>
        <p:spPr>
          <a:xfrm>
            <a:off x="4308474" y="4215635"/>
            <a:ext cx="3575051" cy="63087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tt tot continue sedatie: daar wordt de sedatie tot overlijden doorgezet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A4DFF8-D148-4708-87BF-D98CA2FA0868}"/>
              </a:ext>
            </a:extLst>
          </p:cNvPr>
          <p:cNvSpPr txBox="1"/>
          <p:nvPr/>
        </p:nvSpPr>
        <p:spPr>
          <a:xfrm>
            <a:off x="4308474" y="5166060"/>
            <a:ext cx="3575051" cy="963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EC6533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Ook hier geldt dat de sedatie proportioneel moet zijn (niet per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EC6533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EC6533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se diepe bewustzijnsdaling)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9005BF-EED3-48BE-973C-F3833985B90B}"/>
              </a:ext>
            </a:extLst>
          </p:cNvPr>
          <p:cNvSpPr txBox="1"/>
          <p:nvPr/>
        </p:nvSpPr>
        <p:spPr>
          <a:xfrm>
            <a:off x="8248649" y="3308878"/>
            <a:ext cx="3571200" cy="991792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5A46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Indicatie 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A46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Tijdelijk refractair symptoom dat tot ondraaglijk lijden leidt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1E857D-D151-4010-A1EC-891EC6249E34}"/>
              </a:ext>
            </a:extLst>
          </p:cNvPr>
          <p:cNvSpPr txBox="1"/>
          <p:nvPr/>
        </p:nvSpPr>
        <p:spPr>
          <a:xfrm>
            <a:off x="8248649" y="2137568"/>
            <a:ext cx="3575049" cy="991792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5A46D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Voorwaarde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5A46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Levensverwachting hoeft niet korter dan 2 weken te zijn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4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7657D-2CB4-4FFA-A7BB-1473498B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47675"/>
            <a:r>
              <a:rPr lang="en-US" dirty="0"/>
              <a:t>Casus 2</a:t>
            </a:r>
            <a:br>
              <a:rPr lang="en-US" dirty="0"/>
            </a:br>
            <a:r>
              <a:rPr lang="en-US" dirty="0" err="1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Uitvoering</a:t>
            </a:r>
            <a:endParaRPr lang="ru-RU" dirty="0">
              <a:solidFill>
                <a:schemeClr val="accent6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D25EDF2-BBC4-4241-95D4-2ED65F6F5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291" y="415382"/>
            <a:ext cx="285120" cy="316800"/>
          </a:xfrm>
          <a:prstGeom prst="rect">
            <a:avLst/>
          </a:prstGeom>
        </p:spPr>
      </p:pic>
      <p:graphicFrame>
        <p:nvGraphicFramePr>
          <p:cNvPr id="36" name="Table 3">
            <a:extLst>
              <a:ext uri="{FF2B5EF4-FFF2-40B4-BE49-F238E27FC236}">
                <a16:creationId xmlns:a16="http://schemas.microsoft.com/office/drawing/2014/main" id="{CAAB6BAD-FA95-410B-8332-5D23501F799C}"/>
              </a:ext>
            </a:extLst>
          </p:cNvPr>
          <p:cNvGraphicFramePr>
            <a:graphicFrameLocks noGrp="1"/>
          </p:cNvGraphicFramePr>
          <p:nvPr/>
        </p:nvGraphicFramePr>
        <p:xfrm>
          <a:off x="371473" y="1449388"/>
          <a:ext cx="11449051" cy="4653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414">
                  <a:extLst>
                    <a:ext uri="{9D8B030D-6E8A-4147-A177-3AD203B41FA5}">
                      <a16:colId xmlns:a16="http://schemas.microsoft.com/office/drawing/2014/main" val="2801185856"/>
                    </a:ext>
                  </a:extLst>
                </a:gridCol>
                <a:gridCol w="2665414">
                  <a:extLst>
                    <a:ext uri="{9D8B030D-6E8A-4147-A177-3AD203B41FA5}">
                      <a16:colId xmlns:a16="http://schemas.microsoft.com/office/drawing/2014/main" val="4204431263"/>
                    </a:ext>
                  </a:extLst>
                </a:gridCol>
                <a:gridCol w="6118223">
                  <a:extLst>
                    <a:ext uri="{9D8B030D-6E8A-4147-A177-3AD203B41FA5}">
                      <a16:colId xmlns:a16="http://schemas.microsoft.com/office/drawing/2014/main" val="278258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87313" indent="0"/>
                      <a:endParaRPr lang="ru-RU" sz="1600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chemeClr val="accent2"/>
                          </a:solidFill>
                          <a:latin typeface="+mn-lt"/>
                        </a:rPr>
                        <a:t>Middel</a:t>
                      </a:r>
                      <a:endParaRPr lang="en-US" sz="1600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chemeClr val="accent2"/>
                          </a:solidFill>
                          <a:latin typeface="+mn-lt"/>
                        </a:rPr>
                        <a:t>Doseringschema</a:t>
                      </a:r>
                      <a:endParaRPr lang="ru-RU" sz="1600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8197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52000">
                        <a:spcBef>
                          <a:spcPts val="1200"/>
                        </a:spcBef>
                      </a:pPr>
                      <a:endParaRPr lang="nl-NL" sz="1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182594"/>
                  </a:ext>
                </a:extLst>
              </a:tr>
              <a:tr h="1432298">
                <a:tc>
                  <a:txBody>
                    <a:bodyPr/>
                    <a:lstStyle/>
                    <a:p>
                      <a:pPr marL="176213" indent="0" algn="l">
                        <a:lnSpc>
                          <a:spcPct val="100000"/>
                        </a:lnSpc>
                      </a:pPr>
                      <a:r>
                        <a:rPr lang="nl-NL" sz="1400" b="1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Stap 1</a:t>
                      </a:r>
                    </a:p>
                  </a:txBody>
                  <a:tcPr marL="4680" marR="468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0000"/>
                        </a:lnSpc>
                        <a:tabLst>
                          <a:tab pos="87313" algn="l"/>
                        </a:tabLst>
                      </a:pP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Midazolam</a:t>
                      </a: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spcAft>
                          <a:spcPts val="600"/>
                        </a:spcAft>
                      </a:pPr>
                      <a:r>
                        <a:rPr lang="en-US" sz="1200" b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Bolus 5 mg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gevolgd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door 1,5 mg/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uur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(range 0,5-2,5 mg/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87313" indent="0" algn="l">
                        <a:spcAft>
                          <a:spcPts val="600"/>
                        </a:spcAft>
                      </a:pP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Onvoldoende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uur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bolus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herhalen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uur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continue met 50</a:t>
                      </a:r>
                      <a:r>
                        <a:rPr lang="en-US" sz="1200" b="0" strike="noStrike" kern="1200" spc="-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 ophogen</a:t>
                      </a:r>
                      <a:endParaRPr lang="en-US" sz="1200" b="0" strike="noStrike" kern="1200" spc="-1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66700" indent="-179388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Continue ≥ 5 mg/u dan bolus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naar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10 mg</a:t>
                      </a:r>
                    </a:p>
                    <a:p>
                      <a:pPr marL="266700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Continue ≥ 10 mg/u dan bolus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naar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20 mg</a:t>
                      </a:r>
                    </a:p>
                    <a:p>
                      <a:pPr marL="266700" indent="-179388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≥ 20 mg/u dan </a:t>
                      </a:r>
                      <a:r>
                        <a:rPr lang="en-US" sz="1200" b="0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toevoegen</a:t>
                      </a:r>
                      <a:r>
                        <a:rPr lang="en-US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1" strike="noStrike" kern="1200" spc="-1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stap</a:t>
                      </a:r>
                      <a:r>
                        <a:rPr lang="en-US" sz="1200" b="0" i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</a:t>
                      </a: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497305"/>
                  </a:ext>
                </a:extLst>
              </a:tr>
              <a:tr h="1748736">
                <a:tc>
                  <a:txBody>
                    <a:bodyPr/>
                    <a:lstStyle/>
                    <a:p>
                      <a:pPr marL="176213" indent="0" algn="l">
                        <a:lnSpc>
                          <a:spcPct val="100000"/>
                        </a:lnSpc>
                      </a:pPr>
                      <a:r>
                        <a:rPr lang="nl-NL" sz="1400" b="1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Stap 2</a:t>
                      </a:r>
                    </a:p>
                  </a:txBody>
                  <a:tcPr marL="3600" marR="36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Levomepromazine</a:t>
                      </a: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nl-NL" sz="1200" b="1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Bolus 50 mg</a:t>
                      </a:r>
                    </a:p>
                    <a:p>
                      <a:pPr marL="266700" indent="-179388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Voldoende na 6 uur: 12 uur na de start over op 25 mg 2dd1</a:t>
                      </a:r>
                      <a:b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Onvoldoende na 6 uur: bolus van 50 mg en daarna 25 mg 4dd1</a:t>
                      </a:r>
                    </a:p>
                    <a:p>
                      <a:pPr marL="266700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Voldoende na 24 uur: overgaan op 50 mg 2dd1</a:t>
                      </a:r>
                      <a:b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Onvoldoende na 24 uur: naar 75 mg 2dd1 met bolus 25 mg a 6 uur</a:t>
                      </a:r>
                    </a:p>
                    <a:p>
                      <a:pPr marL="266700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accent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Voldoende na 48 uur: 75mg 2dd1</a:t>
                      </a:r>
                      <a:b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Onvoldoende na 48 uur: naar 100 mg 2dd1 met bolus 25 mg a 6 uur</a:t>
                      </a: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616842"/>
                  </a:ext>
                </a:extLst>
              </a:tr>
              <a:tr h="893436">
                <a:tc>
                  <a:txBody>
                    <a:bodyPr/>
                    <a:lstStyle/>
                    <a:p>
                      <a:pPr marL="176213" indent="0" algn="l">
                        <a:lnSpc>
                          <a:spcPct val="100000"/>
                        </a:lnSpc>
                      </a:pPr>
                      <a:r>
                        <a:rPr lang="nl-NL" sz="1400" b="1" kern="1200" dirty="0">
                          <a:solidFill>
                            <a:srgbClr val="484240"/>
                          </a:solidFill>
                          <a:latin typeface="+mn-lt"/>
                          <a:ea typeface="+mn-ea"/>
                          <a:cs typeface="+mn-cs"/>
                        </a:rPr>
                        <a:t>Stap 3</a:t>
                      </a:r>
                    </a:p>
                  </a:txBody>
                  <a:tcPr marL="3600" marR="360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Propofol of fenobarbital</a:t>
                      </a:r>
                    </a:p>
                  </a:txBody>
                  <a:tcPr marL="4680" marR="468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66700" indent="-179388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Overleg altijd met een consultatieteam en/of anesthesioloog</a:t>
                      </a:r>
                    </a:p>
                    <a:p>
                      <a:pPr marL="266700" indent="-179388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Propofol 20-50 mg IV gevolgd door 100 mg/uur IV, evt per 5 min 20 mg IV</a:t>
                      </a:r>
                    </a:p>
                    <a:p>
                      <a:pPr marL="266700" indent="-179388" algn="l">
                        <a:lnSpc>
                          <a:spcPct val="100000"/>
                        </a:lnSpc>
                        <a:spcAft>
                          <a:spcPts val="60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nl-NL" sz="1200" b="0" strike="noStrike" kern="1200" spc="-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Fenobarbital 200 mg SC gevolgd door 40 mg/uur SC, evt per 4 uur 200 mg SC</a:t>
                      </a:r>
                    </a:p>
                  </a:txBody>
                  <a:tcPr marL="0" marR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865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2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7657D-2CB4-4FFA-A7BB-1473498BE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47675"/>
            <a:r>
              <a:rPr lang="en-US" dirty="0"/>
              <a:t>Casus 2</a:t>
            </a:r>
            <a:br>
              <a:rPr lang="en-US" dirty="0"/>
            </a:br>
            <a:r>
              <a:rPr lang="en-US" dirty="0" err="1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Uitvoering</a:t>
            </a:r>
            <a:endParaRPr lang="ru-RU" dirty="0">
              <a:solidFill>
                <a:schemeClr val="accent6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D25EDF2-BBC4-4241-95D4-2ED65F6F5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291" y="415382"/>
            <a:ext cx="285120" cy="316800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7F6612-F86C-4F74-907A-108FDA9D32A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" b="99"/>
          <a:stretch>
            <a:fillRect/>
          </a:stretch>
        </p:blipFill>
        <p:spPr/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BBB06CE-DC7A-44C5-BFC4-81D252DE1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8113" y="1449337"/>
            <a:ext cx="3587818" cy="468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2EA60C-197F-46E2-8F3C-99D3BF567727}"/>
              </a:ext>
            </a:extLst>
          </p:cNvPr>
          <p:cNvSpPr txBox="1"/>
          <p:nvPr/>
        </p:nvSpPr>
        <p:spPr>
          <a:xfrm>
            <a:off x="4308113" y="1495054"/>
            <a:ext cx="3587818" cy="2028587"/>
          </a:xfrm>
          <a:prstGeom prst="rect">
            <a:avLst/>
          </a:prstGeom>
          <a:noFill/>
        </p:spPr>
        <p:txBody>
          <a:bodyPr wrap="square" lIns="108000" tIns="180000" rIns="108000" bIns="180000">
            <a:spAutoFit/>
          </a:bodyPr>
          <a:lstStyle/>
          <a:p>
            <a:pPr marL="72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6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Bv de sedatie wordt alleen 's avonds en </a:t>
            </a:r>
            <a:r>
              <a:rPr kumimoji="0" lang="nl-NL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's nachts uitgevoerd</a:t>
            </a:r>
            <a:endParaRPr kumimoji="0" lang="nl-NL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+mn-cs"/>
            </a:endParaRPr>
          </a:p>
          <a:p>
            <a:pPr marL="177800" marR="0" lvl="0" indent="-1778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Pomp </a:t>
            </a:r>
            <a: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start om 20h </a:t>
            </a:r>
            <a:b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</a:br>
            <a:r>
              <a: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+mn-cs"/>
              </a:rPr>
              <a:t>en stopt om 06h</a:t>
            </a:r>
            <a:endParaRPr kumimoji="0" lang="nl-NL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0189E2-DF51-4E25-9C4D-109B4BF8C045}"/>
              </a:ext>
            </a:extLst>
          </p:cNvPr>
          <p:cNvGrpSpPr/>
          <p:nvPr/>
        </p:nvGrpSpPr>
        <p:grpSpPr>
          <a:xfrm>
            <a:off x="4409801" y="1641475"/>
            <a:ext cx="536340" cy="536340"/>
            <a:chOff x="4305298" y="2184854"/>
            <a:chExt cx="536340" cy="5363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B396638-41F7-42D1-B1E9-7427767632DD}"/>
                </a:ext>
              </a:extLst>
            </p:cNvPr>
            <p:cNvSpPr/>
            <p:nvPr/>
          </p:nvSpPr>
          <p:spPr>
            <a:xfrm>
              <a:off x="4305298" y="2184854"/>
              <a:ext cx="536340" cy="5363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9338FF9-9945-4E8B-A9A1-C6C794E94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6923" y="2327024"/>
              <a:ext cx="173091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333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2667-71EF-420E-B148-627AFD07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ru-RU" dirty="0"/>
          </a:p>
        </p:txBody>
      </p:sp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979A8A35-829A-4AB5-BAB3-64D778E6C9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5085" y="1449388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Achtergrond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>
            <a:hlinkClick r:id="rId22" action="ppaction://hlinksldjump"/>
            <a:extLst>
              <a:ext uri="{FF2B5EF4-FFF2-40B4-BE49-F238E27FC236}">
                <a16:creationId xmlns:a16="http://schemas.microsoft.com/office/drawing/2014/main" id="{4ED52BB0-8BEB-473E-9AE4-6B18D951B0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1475" y="1449388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</a:p>
        </p:txBody>
      </p:sp>
      <p:sp>
        <p:nvSpPr>
          <p:cNvPr id="5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CB257035-02EF-4D0A-B788-C9157438BF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5086" y="2373271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Definities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3AEE79DE-3F80-49AC-8AFF-9ED659D34CA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71475" y="2373271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6CA52C68-00B6-45AE-A419-C2A55143489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5086" y="1908486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Cijfers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 </a:t>
            </a:r>
          </a:p>
        </p:txBody>
      </p:sp>
      <p:sp>
        <p:nvSpPr>
          <p:cNvPr id="10" name="Rectangle 9">
            <a:hlinkClick r:id="rId23" action="ppaction://hlinksldjump"/>
            <a:extLst>
              <a:ext uri="{FF2B5EF4-FFF2-40B4-BE49-F238E27FC236}">
                <a16:creationId xmlns:a16="http://schemas.microsoft.com/office/drawing/2014/main" id="{398CFDB7-1949-4132-B80E-E45F52890F8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71475" y="1908486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.1</a:t>
            </a:r>
          </a:p>
        </p:txBody>
      </p: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167497C3-3705-40B3-A8AD-6E57DAEF924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35085" y="5727255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Cases </a:t>
            </a:r>
          </a:p>
        </p:txBody>
      </p:sp>
      <p:sp>
        <p:nvSpPr>
          <p:cNvPr id="18" name="Rectangle 17">
            <a:hlinkClick r:id="rId22" action="ppaction://hlinksldjump"/>
            <a:extLst>
              <a:ext uri="{FF2B5EF4-FFF2-40B4-BE49-F238E27FC236}">
                <a16:creationId xmlns:a16="http://schemas.microsoft.com/office/drawing/2014/main" id="{6689A4FF-AEB1-4171-9D2A-1F9C48EEB63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71475" y="5727255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/>
            <a:extLst>
              <a:ext uri="{FF2B5EF4-FFF2-40B4-BE49-F238E27FC236}">
                <a16:creationId xmlns:a16="http://schemas.microsoft.com/office/drawing/2014/main" id="{2C079603-C4D3-432F-B3C8-94B8B012CA5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768910" y="1449388"/>
            <a:ext cx="2546290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Ervaring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naasten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5" name="Rectangle 24">
            <a:hlinkClick r:id="rId22" action="ppaction://hlinksldjump"/>
            <a:extLst>
              <a:ext uri="{FF2B5EF4-FFF2-40B4-BE49-F238E27FC236}">
                <a16:creationId xmlns:a16="http://schemas.microsoft.com/office/drawing/2014/main" id="{BD58595F-8794-4864-9789-8FD7E5C1705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305300" y="1449388"/>
            <a:ext cx="400110" cy="40011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4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8AA14071-21A1-4EE7-B1FC-32DBEA8EED5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768910" y="3359102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Kernpunten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34" name="Rectangle 33">
            <a:hlinkClick r:id="rId22" action="ppaction://hlinksldjump"/>
            <a:extLst>
              <a:ext uri="{FF2B5EF4-FFF2-40B4-BE49-F238E27FC236}">
                <a16:creationId xmlns:a16="http://schemas.microsoft.com/office/drawing/2014/main" id="{1E50C2C1-C14F-485C-82D8-2AD918EA411C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305300" y="3359102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Rectangle 10">
            <a:hlinkClick r:id="" action="ppaction://noaction"/>
            <a:extLst>
              <a:ext uri="{FF2B5EF4-FFF2-40B4-BE49-F238E27FC236}">
                <a16:creationId xmlns:a16="http://schemas.microsoft.com/office/drawing/2014/main" id="{15A86733-AF1B-4111-A893-E4DB13ED922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35085" y="3353518"/>
            <a:ext cx="2384208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Vormen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uitvoering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12" name="Rectangle 11">
            <a:hlinkClick r:id="rId22" action="ppaction://hlinksldjump"/>
            <a:extLst>
              <a:ext uri="{FF2B5EF4-FFF2-40B4-BE49-F238E27FC236}">
                <a16:creationId xmlns:a16="http://schemas.microsoft.com/office/drawing/2014/main" id="{DB65AB04-D376-4E44-AEEF-9BE89CFD1849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71475" y="3353518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Rectangle 12">
            <a:hlinkClick r:id="" action="ppaction://noaction"/>
            <a:extLst>
              <a:ext uri="{FF2B5EF4-FFF2-40B4-BE49-F238E27FC236}">
                <a16:creationId xmlns:a16="http://schemas.microsoft.com/office/drawing/2014/main" id="{7F1D4EC3-7269-4D44-BFAF-91762276B2A7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31910" y="4277401"/>
            <a:ext cx="2067651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Intermitterend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 13">
            <a:hlinkClick r:id="" action="ppaction://noaction"/>
            <a:extLst>
              <a:ext uri="{FF2B5EF4-FFF2-40B4-BE49-F238E27FC236}">
                <a16:creationId xmlns:a16="http://schemas.microsoft.com/office/drawing/2014/main" id="{0C4A67A7-8E45-4BAC-B060-C39EB4697874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368300" y="4277401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5" name="Rectangle 14">
            <a:hlinkClick r:id="" action="ppaction://noaction"/>
            <a:extLst>
              <a:ext uri="{FF2B5EF4-FFF2-40B4-BE49-F238E27FC236}">
                <a16:creationId xmlns:a16="http://schemas.microsoft.com/office/drawing/2014/main" id="{40603682-3075-44D3-AAEF-2A0F27316280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831911" y="3812616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Continu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16" name="Rectangle 15">
            <a:hlinkClick r:id="rId23" action="ppaction://hlinksldjump"/>
            <a:extLst>
              <a:ext uri="{FF2B5EF4-FFF2-40B4-BE49-F238E27FC236}">
                <a16:creationId xmlns:a16="http://schemas.microsoft.com/office/drawing/2014/main" id="{87F5DF6E-66E1-4E76-853D-E8EE2EB56DA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368300" y="3812616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.1</a:t>
            </a:r>
          </a:p>
        </p:txBody>
      </p:sp>
      <p:sp>
        <p:nvSpPr>
          <p:cNvPr id="47" name="Rectangle 46">
            <a:hlinkClick r:id="" action="ppaction://noaction"/>
            <a:extLst>
              <a:ext uri="{FF2B5EF4-FFF2-40B4-BE49-F238E27FC236}">
                <a16:creationId xmlns:a16="http://schemas.microsoft.com/office/drawing/2014/main" id="{EC64A62F-6BC2-43AD-924A-DC6AF3A1C68D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831910" y="4747008"/>
            <a:ext cx="2067651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Acuut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 </a:t>
            </a:r>
          </a:p>
        </p:txBody>
      </p:sp>
      <p:sp>
        <p:nvSpPr>
          <p:cNvPr id="48" name="Rectangle 47">
            <a:hlinkClick r:id="" action="ppaction://noaction"/>
            <a:extLst>
              <a:ext uri="{FF2B5EF4-FFF2-40B4-BE49-F238E27FC236}">
                <a16:creationId xmlns:a16="http://schemas.microsoft.com/office/drawing/2014/main" id="{64A5D01F-26AC-43E7-AB7A-54DC202B7751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368300" y="4747008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98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BE45-0FC9-440F-A186-3EE0AB16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juiste</a:t>
            </a:r>
            <a:r>
              <a:rPr lang="en-US" dirty="0"/>
              <a:t> </a:t>
            </a:r>
            <a:r>
              <a:rPr lang="en-US" dirty="0" err="1"/>
              <a:t>informatie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?</a:t>
            </a:r>
            <a:endParaRPr lang="ru-RU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DF08CA6-198D-4BC6-956F-5D411CFBBA9C}"/>
              </a:ext>
            </a:extLst>
          </p:cNvPr>
          <p:cNvGraphicFramePr/>
          <p:nvPr/>
        </p:nvGraphicFramePr>
        <p:xfrm>
          <a:off x="371476" y="1449389"/>
          <a:ext cx="11449049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7FB0592-9576-42C6-8918-BB2B1B7B4ABD}"/>
              </a:ext>
            </a:extLst>
          </p:cNvPr>
          <p:cNvSpPr txBox="1"/>
          <p:nvPr/>
        </p:nvSpPr>
        <p:spPr>
          <a:xfrm>
            <a:off x="371475" y="6209944"/>
            <a:ext cx="45370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Patiëntenfederatie 2019</a:t>
            </a:r>
          </a:p>
        </p:txBody>
      </p:sp>
    </p:spTree>
    <p:extLst>
      <p:ext uri="{BB962C8B-B14F-4D97-AF65-F5344CB8AC3E}">
        <p14:creationId xmlns:p14="http://schemas.microsoft.com/office/powerpoint/2010/main" val="343594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BE45-0FC9-440F-A186-3EE0AB165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Ervaring met duur van de sedatie</a:t>
            </a:r>
            <a:endParaRPr lang="ru-RU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1461CF1-482B-444F-80D1-822ADDC90F0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9528"/>
          <a:stretch/>
        </p:blipFill>
        <p:spPr>
          <a:xfrm>
            <a:off x="372150" y="1449338"/>
            <a:ext cx="3571200" cy="4680000"/>
          </a:xfr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DF08CA6-198D-4BC6-956F-5D411CFBBA9C}"/>
              </a:ext>
            </a:extLst>
          </p:cNvPr>
          <p:cNvGraphicFramePr/>
          <p:nvPr/>
        </p:nvGraphicFramePr>
        <p:xfrm>
          <a:off x="4305300" y="1449389"/>
          <a:ext cx="7515225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1E035A1-B09A-400B-A431-0283C4AEBDA5}"/>
              </a:ext>
            </a:extLst>
          </p:cNvPr>
          <p:cNvSpPr txBox="1"/>
          <p:nvPr/>
        </p:nvSpPr>
        <p:spPr>
          <a:xfrm>
            <a:off x="371475" y="6209944"/>
            <a:ext cx="45370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Patiëntenfederatie 2019</a:t>
            </a:r>
          </a:p>
        </p:txBody>
      </p:sp>
    </p:spTree>
    <p:extLst>
      <p:ext uri="{BB962C8B-B14F-4D97-AF65-F5344CB8AC3E}">
        <p14:creationId xmlns:p14="http://schemas.microsoft.com/office/powerpoint/2010/main" val="39836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794DF-325B-41A6-803E-BE7723B3D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Ervaring</a:t>
            </a:r>
            <a:r>
              <a:rPr lang="en-US" dirty="0"/>
              <a:t> </a:t>
            </a:r>
            <a:r>
              <a:rPr lang="en-US" dirty="0" err="1"/>
              <a:t>naasten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DF59536-3F52-4390-BC89-C10972D33B7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4" r="24564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A376FD-80A2-4EA8-8EB6-3DA43072B142}"/>
              </a:ext>
            </a:extLst>
          </p:cNvPr>
          <p:cNvSpPr txBox="1"/>
          <p:nvPr/>
        </p:nvSpPr>
        <p:spPr>
          <a:xfrm>
            <a:off x="4314695" y="2178000"/>
            <a:ext cx="3571200" cy="553998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Over het algemeen 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(erg) tevreden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21B10-8C47-4B42-8BFD-F83C60222A0A}"/>
              </a:ext>
            </a:extLst>
          </p:cNvPr>
          <p:cNvSpPr/>
          <p:nvPr/>
        </p:nvSpPr>
        <p:spPr>
          <a:xfrm>
            <a:off x="4314695" y="1458425"/>
            <a:ext cx="536340" cy="5363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C2D7E6-55EB-4724-A44A-916FB69A2188}"/>
              </a:ext>
            </a:extLst>
          </p:cNvPr>
          <p:cNvSpPr txBox="1"/>
          <p:nvPr/>
        </p:nvSpPr>
        <p:spPr>
          <a:xfrm>
            <a:off x="8249325" y="2178000"/>
            <a:ext cx="3571200" cy="1846659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Meest ontevreden 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769D94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zijn naasten als: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 sedatie langer duurt dan verwacht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Als de patiënt weer wakker wordt (terwijl zij niet wisten dat dat kon)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69D9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Slechte (onderlinge) communicatie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DF708F-214D-4F6E-A018-766EC4B56D5C}"/>
              </a:ext>
            </a:extLst>
          </p:cNvPr>
          <p:cNvSpPr/>
          <p:nvPr/>
        </p:nvSpPr>
        <p:spPr>
          <a:xfrm>
            <a:off x="8249325" y="1458425"/>
            <a:ext cx="536340" cy="5363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93D5F38-75F9-4569-AB48-2306CF028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64495" y="1597203"/>
            <a:ext cx="306000" cy="25878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D6CD287-2F67-4EAF-A869-7CBDD451B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29865" y="1593318"/>
            <a:ext cx="306000" cy="26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2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82667-71EF-420E-B148-627AFD07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ru-RU" dirty="0"/>
          </a:p>
        </p:txBody>
      </p:sp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979A8A35-829A-4AB5-BAB3-64D778E6C9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35085" y="1449388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Achtergrond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>
            <a:hlinkClick r:id="rId22" action="ppaction://hlinksldjump"/>
            <a:extLst>
              <a:ext uri="{FF2B5EF4-FFF2-40B4-BE49-F238E27FC236}">
                <a16:creationId xmlns:a16="http://schemas.microsoft.com/office/drawing/2014/main" id="{4ED52BB0-8BEB-473E-9AE4-6B18D951B04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1475" y="1449388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</a:p>
        </p:txBody>
      </p:sp>
      <p:sp>
        <p:nvSpPr>
          <p:cNvPr id="5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CB257035-02EF-4D0A-B788-C9157438BF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5086" y="2373271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Definities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3AEE79DE-3F80-49AC-8AFF-9ED659D34CA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71475" y="2373271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6CA52C68-00B6-45AE-A419-C2A55143489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5086" y="1908486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Cijfers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 </a:t>
            </a:r>
          </a:p>
        </p:txBody>
      </p:sp>
      <p:sp>
        <p:nvSpPr>
          <p:cNvPr id="10" name="Rectangle 9">
            <a:hlinkClick r:id="rId23" action="ppaction://hlinksldjump"/>
            <a:extLst>
              <a:ext uri="{FF2B5EF4-FFF2-40B4-BE49-F238E27FC236}">
                <a16:creationId xmlns:a16="http://schemas.microsoft.com/office/drawing/2014/main" id="{398CFDB7-1949-4132-B80E-E45F52890F8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371475" y="1908486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1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.1</a:t>
            </a:r>
          </a:p>
        </p:txBody>
      </p: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167497C3-3705-40B3-A8AD-6E57DAEF924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35085" y="5727255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Cases </a:t>
            </a:r>
          </a:p>
        </p:txBody>
      </p:sp>
      <p:sp>
        <p:nvSpPr>
          <p:cNvPr id="18" name="Rectangle 17">
            <a:hlinkClick r:id="rId22" action="ppaction://hlinksldjump"/>
            <a:extLst>
              <a:ext uri="{FF2B5EF4-FFF2-40B4-BE49-F238E27FC236}">
                <a16:creationId xmlns:a16="http://schemas.microsoft.com/office/drawing/2014/main" id="{6689A4FF-AEB1-4171-9D2A-1F9C48EEB63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71475" y="5727255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4" name="Rectangle 23">
            <a:hlinkClick r:id="" action="ppaction://noaction"/>
            <a:extLst>
              <a:ext uri="{FF2B5EF4-FFF2-40B4-BE49-F238E27FC236}">
                <a16:creationId xmlns:a16="http://schemas.microsoft.com/office/drawing/2014/main" id="{2C079603-C4D3-432F-B3C8-94B8B012CA5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768910" y="1449388"/>
            <a:ext cx="2546290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Ervaring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naasten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5" name="Rectangle 24">
            <a:hlinkClick r:id="rId22" action="ppaction://hlinksldjump"/>
            <a:extLst>
              <a:ext uri="{FF2B5EF4-FFF2-40B4-BE49-F238E27FC236}">
                <a16:creationId xmlns:a16="http://schemas.microsoft.com/office/drawing/2014/main" id="{BD58595F-8794-4864-9789-8FD7E5C1705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305300" y="1449388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4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8AA14071-21A1-4EE7-B1FC-32DBEA8EED51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768910" y="3359102"/>
            <a:ext cx="1668727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Kernpunten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34" name="Rectangle 33">
            <a:hlinkClick r:id="rId22" action="ppaction://hlinksldjump"/>
            <a:extLst>
              <a:ext uri="{FF2B5EF4-FFF2-40B4-BE49-F238E27FC236}">
                <a16:creationId xmlns:a16="http://schemas.microsoft.com/office/drawing/2014/main" id="{1E50C2C1-C14F-485C-82D8-2AD918EA411C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4305300" y="3359102"/>
            <a:ext cx="400110" cy="400110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5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Rectangle 10">
            <a:hlinkClick r:id="" action="ppaction://noaction"/>
            <a:extLst>
              <a:ext uri="{FF2B5EF4-FFF2-40B4-BE49-F238E27FC236}">
                <a16:creationId xmlns:a16="http://schemas.microsoft.com/office/drawing/2014/main" id="{15A86733-AF1B-4111-A893-E4DB13ED922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35085" y="3353518"/>
            <a:ext cx="2384208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Vormen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&amp;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uitvoering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12" name="Rectangle 11">
            <a:hlinkClick r:id="rId22" action="ppaction://hlinksldjump"/>
            <a:extLst>
              <a:ext uri="{FF2B5EF4-FFF2-40B4-BE49-F238E27FC236}">
                <a16:creationId xmlns:a16="http://schemas.microsoft.com/office/drawing/2014/main" id="{DB65AB04-D376-4E44-AEEF-9BE89CFD1849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71475" y="3353518"/>
            <a:ext cx="400110" cy="400110"/>
          </a:xfrm>
          <a:prstGeom prst="rect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Rectangle 12">
            <a:hlinkClick r:id="" action="ppaction://noaction"/>
            <a:extLst>
              <a:ext uri="{FF2B5EF4-FFF2-40B4-BE49-F238E27FC236}">
                <a16:creationId xmlns:a16="http://schemas.microsoft.com/office/drawing/2014/main" id="{7F1D4EC3-7269-4D44-BFAF-91762276B2A7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31910" y="4277401"/>
            <a:ext cx="2067651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Intermitterend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 13">
            <a:hlinkClick r:id="" action="ppaction://noaction"/>
            <a:extLst>
              <a:ext uri="{FF2B5EF4-FFF2-40B4-BE49-F238E27FC236}">
                <a16:creationId xmlns:a16="http://schemas.microsoft.com/office/drawing/2014/main" id="{0C4A67A7-8E45-4BAC-B060-C39EB4697874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368300" y="4277401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5" name="Rectangle 14">
            <a:hlinkClick r:id="" action="ppaction://noaction"/>
            <a:extLst>
              <a:ext uri="{FF2B5EF4-FFF2-40B4-BE49-F238E27FC236}">
                <a16:creationId xmlns:a16="http://schemas.microsoft.com/office/drawing/2014/main" id="{40603682-3075-44D3-AAEF-2A0F27316280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831911" y="3812616"/>
            <a:ext cx="1844132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Continu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</a:p>
        </p:txBody>
      </p:sp>
      <p:sp>
        <p:nvSpPr>
          <p:cNvPr id="16" name="Rectangle 15">
            <a:hlinkClick r:id="rId23" action="ppaction://hlinksldjump"/>
            <a:extLst>
              <a:ext uri="{FF2B5EF4-FFF2-40B4-BE49-F238E27FC236}">
                <a16:creationId xmlns:a16="http://schemas.microsoft.com/office/drawing/2014/main" id="{87F5DF6E-66E1-4E76-853D-E8EE2EB56DA0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368300" y="3812616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.1</a:t>
            </a:r>
          </a:p>
        </p:txBody>
      </p:sp>
      <p:sp>
        <p:nvSpPr>
          <p:cNvPr id="47" name="Rectangle 46">
            <a:hlinkClick r:id="" action="ppaction://noaction"/>
            <a:extLst>
              <a:ext uri="{FF2B5EF4-FFF2-40B4-BE49-F238E27FC236}">
                <a16:creationId xmlns:a16="http://schemas.microsoft.com/office/drawing/2014/main" id="{EC64A62F-6BC2-43AD-924A-DC6AF3A1C68D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831910" y="4747008"/>
            <a:ext cx="2067651" cy="4001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0" bIns="76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Acuut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 </a:t>
            </a:r>
          </a:p>
        </p:txBody>
      </p:sp>
      <p:sp>
        <p:nvSpPr>
          <p:cNvPr id="48" name="Rectangle 47">
            <a:hlinkClick r:id="" action="ppaction://noaction"/>
            <a:extLst>
              <a:ext uri="{FF2B5EF4-FFF2-40B4-BE49-F238E27FC236}">
                <a16:creationId xmlns:a16="http://schemas.microsoft.com/office/drawing/2014/main" id="{64A5D01F-26AC-43E7-AB7A-54DC202B7751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368300" y="4747008"/>
            <a:ext cx="40011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6200" tIns="76200" rIns="76200" bIns="762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2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3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6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03794-2E71-44B6-A052-F536B522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Domeinen</a:t>
            </a:r>
            <a:r>
              <a:rPr lang="en-US" dirty="0"/>
              <a:t> van </a:t>
            </a:r>
            <a:r>
              <a:rPr lang="en-US" dirty="0" err="1"/>
              <a:t>palliatieve</a:t>
            </a:r>
            <a:r>
              <a:rPr lang="en-US" dirty="0"/>
              <a:t> </a:t>
            </a:r>
            <a:r>
              <a:rPr lang="en-US" dirty="0" err="1"/>
              <a:t>zorg</a:t>
            </a:r>
            <a:endParaRPr lang="ru-R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55F62B-3B43-4242-AE4B-03321AFC0B25}"/>
              </a:ext>
            </a:extLst>
          </p:cNvPr>
          <p:cNvGrpSpPr/>
          <p:nvPr/>
        </p:nvGrpSpPr>
        <p:grpSpPr>
          <a:xfrm>
            <a:off x="768618" y="1449388"/>
            <a:ext cx="5473186" cy="4705857"/>
            <a:chOff x="3359407" y="1449388"/>
            <a:chExt cx="5473186" cy="4705857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C195DCD-245F-4AE2-A352-62BCFD3A0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02720" y="1449388"/>
              <a:ext cx="4386560" cy="4328842"/>
            </a:xfrm>
            <a:prstGeom prst="rect">
              <a:avLst/>
            </a:prstGeom>
          </p:spPr>
        </p:pic>
        <p:sp>
          <p:nvSpPr>
            <p:cNvPr id="11" name="TextBox 32">
              <a:extLst>
                <a:ext uri="{FF2B5EF4-FFF2-40B4-BE49-F238E27FC236}">
                  <a16:creationId xmlns:a16="http://schemas.microsoft.com/office/drawing/2014/main" id="{11553E5C-94AA-4682-B3AA-E279B716B477}"/>
                </a:ext>
              </a:extLst>
            </p:cNvPr>
            <p:cNvSpPr/>
            <p:nvPr/>
          </p:nvSpPr>
          <p:spPr>
            <a:xfrm>
              <a:off x="3359407" y="3000628"/>
              <a:ext cx="214632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DejaVu Sans"/>
                  <a:cs typeface="+mn-cs"/>
                </a:rPr>
                <a:t>psychisch</a:t>
              </a:r>
              <a:endPara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32">
              <a:extLst>
                <a:ext uri="{FF2B5EF4-FFF2-40B4-BE49-F238E27FC236}">
                  <a16:creationId xmlns:a16="http://schemas.microsoft.com/office/drawing/2014/main" id="{D04908DE-B8C8-4B93-84C8-AF35CA9B23F0}"/>
                </a:ext>
              </a:extLst>
            </p:cNvPr>
            <p:cNvSpPr/>
            <p:nvPr/>
          </p:nvSpPr>
          <p:spPr>
            <a:xfrm>
              <a:off x="6686273" y="3000628"/>
              <a:ext cx="214632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DejaVu Sans"/>
                  <a:cs typeface="+mn-cs"/>
                </a:rPr>
                <a:t>sociaal</a:t>
              </a:r>
              <a:endPara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32">
              <a:extLst>
                <a:ext uri="{FF2B5EF4-FFF2-40B4-BE49-F238E27FC236}">
                  <a16:creationId xmlns:a16="http://schemas.microsoft.com/office/drawing/2014/main" id="{D78C9A1D-4065-40D2-B737-7774196A9BE1}"/>
                </a:ext>
              </a:extLst>
            </p:cNvPr>
            <p:cNvSpPr/>
            <p:nvPr/>
          </p:nvSpPr>
          <p:spPr>
            <a:xfrm>
              <a:off x="5022840" y="5818145"/>
              <a:ext cx="214632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DejaVu Sans"/>
                  <a:cs typeface="+mn-cs"/>
                </a:rPr>
                <a:t>lichamelijk</a:t>
              </a:r>
              <a:endParaRPr kumimoji="0" lang="nl-NL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32">
              <a:extLst>
                <a:ext uri="{FF2B5EF4-FFF2-40B4-BE49-F238E27FC236}">
                  <a16:creationId xmlns:a16="http://schemas.microsoft.com/office/drawing/2014/main" id="{88BE03C2-7A86-4BA2-A631-F283B40040B8}"/>
                </a:ext>
              </a:extLst>
            </p:cNvPr>
            <p:cNvSpPr/>
            <p:nvPr/>
          </p:nvSpPr>
          <p:spPr>
            <a:xfrm>
              <a:off x="5022840" y="3963405"/>
              <a:ext cx="214632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1200" cap="none" spc="-1" normalizeH="0" baseline="0" noProof="0" dirty="0">
                  <a:ln>
                    <a:noFill/>
                  </a:ln>
                  <a:solidFill>
                    <a:srgbClr val="484240"/>
                  </a:solidFill>
                  <a:effectLst/>
                  <a:uLnTx/>
                  <a:uFillTx/>
                  <a:latin typeface="Lato"/>
                  <a:ea typeface="DejaVu Sans"/>
                  <a:cs typeface="+mn-cs"/>
                </a:rPr>
                <a:t>spiritueel</a:t>
              </a:r>
              <a:endParaRPr kumimoji="0" lang="nl-NL" sz="16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CBD5787-B414-4997-83D9-BB3CF3F3073B}"/>
              </a:ext>
            </a:extLst>
          </p:cNvPr>
          <p:cNvGrpSpPr/>
          <p:nvPr/>
        </p:nvGrpSpPr>
        <p:grpSpPr>
          <a:xfrm>
            <a:off x="6768547" y="2209032"/>
            <a:ext cx="4654836" cy="1082960"/>
            <a:chOff x="6768547" y="2209032"/>
            <a:chExt cx="4654836" cy="10829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FE525FE-E064-429E-BB9C-5D4811D38B9E}"/>
                </a:ext>
              </a:extLst>
            </p:cNvPr>
            <p:cNvSpPr txBox="1"/>
            <p:nvPr/>
          </p:nvSpPr>
          <p:spPr>
            <a:xfrm>
              <a:off x="7851507" y="2549912"/>
              <a:ext cx="3571876" cy="401200"/>
            </a:xfrm>
            <a:prstGeom prst="rect">
              <a:avLst/>
            </a:prstGeom>
            <a:noFill/>
          </p:spPr>
          <p:txBody>
            <a:bodyPr wrap="square" lIns="21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2B2B2"/>
                  </a:solidFill>
                  <a:effectLst/>
                  <a:uLnTx/>
                  <a:uFillTx/>
                  <a:latin typeface="Lato Regular "/>
                  <a:ea typeface="+mn-ea"/>
                  <a:cs typeface="+mn-cs"/>
                </a:rPr>
                <a:t>(Advance Care Planning)</a:t>
              </a:r>
              <a:endPara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 Regular 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47673FD-9705-48C1-B83F-00FEF27C7CD0}"/>
                </a:ext>
              </a:extLst>
            </p:cNvPr>
            <p:cNvGrpSpPr/>
            <p:nvPr/>
          </p:nvGrpSpPr>
          <p:grpSpPr>
            <a:xfrm>
              <a:off x="6768547" y="2209032"/>
              <a:ext cx="1082960" cy="1082960"/>
              <a:chOff x="6265619" y="3938750"/>
              <a:chExt cx="1082960" cy="108296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56774187-C62D-4FDF-BD21-9DD910AB0D4C}"/>
                  </a:ext>
                </a:extLst>
              </p:cNvPr>
              <p:cNvSpPr/>
              <p:nvPr/>
            </p:nvSpPr>
            <p:spPr>
              <a:xfrm>
                <a:off x="6265619" y="3938750"/>
                <a:ext cx="1082960" cy="108296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pic>
            <p:nvPicPr>
              <p:cNvPr id="16" name="Graphic 15">
                <a:extLst>
                  <a:ext uri="{FF2B5EF4-FFF2-40B4-BE49-F238E27FC236}">
                    <a16:creationId xmlns:a16="http://schemas.microsoft.com/office/drawing/2014/main" id="{99154D30-222F-48E4-BC59-613BB5FC97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610415" y="4228230"/>
                <a:ext cx="393368" cy="50400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94FCE14-4D68-4342-9C5F-325B7EBF3CBF}"/>
              </a:ext>
            </a:extLst>
          </p:cNvPr>
          <p:cNvGrpSpPr/>
          <p:nvPr/>
        </p:nvGrpSpPr>
        <p:grpSpPr>
          <a:xfrm>
            <a:off x="6768547" y="3566008"/>
            <a:ext cx="4654836" cy="1082960"/>
            <a:chOff x="6768547" y="3566008"/>
            <a:chExt cx="4654836" cy="10829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A33F5F-3C3D-49B0-9277-0E0BEB8E3DCD}"/>
                </a:ext>
              </a:extLst>
            </p:cNvPr>
            <p:cNvSpPr txBox="1"/>
            <p:nvPr/>
          </p:nvSpPr>
          <p:spPr>
            <a:xfrm>
              <a:off x="7851507" y="3906888"/>
              <a:ext cx="3571876" cy="401200"/>
            </a:xfrm>
            <a:prstGeom prst="rect">
              <a:avLst/>
            </a:prstGeom>
            <a:noFill/>
          </p:spPr>
          <p:txBody>
            <a:bodyPr wrap="square" lIns="2160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B2B2B2"/>
                  </a:solidFill>
                  <a:effectLst/>
                  <a:uLnTx/>
                  <a:uFillTx/>
                  <a:latin typeface="Lato Regular "/>
                  <a:ea typeface="+mn-ea"/>
                  <a:cs typeface="+mn-cs"/>
                </a:rPr>
                <a:t>(End-of-life Care)</a:t>
              </a:r>
              <a:endPara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 Regular 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62C68AB-DF0E-440C-B2F7-DFEF231188EC}"/>
                </a:ext>
              </a:extLst>
            </p:cNvPr>
            <p:cNvGrpSpPr/>
            <p:nvPr/>
          </p:nvGrpSpPr>
          <p:grpSpPr>
            <a:xfrm>
              <a:off x="6768547" y="3566008"/>
              <a:ext cx="1082960" cy="1082960"/>
              <a:chOff x="6768547" y="3566008"/>
              <a:chExt cx="1082960" cy="108296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C010B23-3DB0-4F53-B9D9-8E57A65BAE6F}"/>
                  </a:ext>
                </a:extLst>
              </p:cNvPr>
              <p:cNvSpPr/>
              <p:nvPr/>
            </p:nvSpPr>
            <p:spPr>
              <a:xfrm>
                <a:off x="6768547" y="3566008"/>
                <a:ext cx="1082960" cy="108296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E17F581D-6C5B-49E9-9387-4A3690010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181535" y="3855488"/>
                <a:ext cx="346500" cy="504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548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0889-9422-4EED-AD7D-9547672E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Kernpunten</a:t>
            </a:r>
            <a:r>
              <a:rPr lang="en-US" dirty="0"/>
              <a:t> concept </a:t>
            </a:r>
            <a:r>
              <a:rPr lang="en-US" dirty="0" err="1"/>
              <a:t>richtlijn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14BC33-68F5-43CC-91CD-E16ACE19AD22}"/>
              </a:ext>
            </a:extLst>
          </p:cNvPr>
          <p:cNvSpPr txBox="1"/>
          <p:nvPr/>
        </p:nvSpPr>
        <p:spPr>
          <a:xfrm>
            <a:off x="4305299" y="2315290"/>
            <a:ext cx="4399029" cy="2893100"/>
          </a:xfrm>
          <a:prstGeom prst="rect">
            <a:avLst/>
          </a:prstGeom>
          <a:noFill/>
        </p:spPr>
        <p:txBody>
          <a:bodyPr wrap="square" numCol="1" spcCol="360000">
            <a:spAutoFit/>
          </a:bodyPr>
          <a:lstStyle/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Meer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nadruk op proportionaliteit van de sedatie</a:t>
            </a:r>
          </a:p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Meer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nadruk op multidisciplinaire besluitvorming</a:t>
            </a:r>
          </a:p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Meer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aandacht voor </a:t>
            </a:r>
            <a:b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existentiëel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lijden</a:t>
            </a:r>
          </a:p>
          <a:p>
            <a:pPr marL="63023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769D94"/>
              </a:buClr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Medicatie schema is aangepast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Meer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ruimte voor levomepromazine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0B5526-D45D-48CC-8769-BE295D7B5792}"/>
              </a:ext>
            </a:extLst>
          </p:cNvPr>
          <p:cNvSpPr/>
          <p:nvPr/>
        </p:nvSpPr>
        <p:spPr>
          <a:xfrm>
            <a:off x="4305298" y="2365057"/>
            <a:ext cx="536340" cy="5363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92A935-3125-4FBC-B8E5-830F5FFF7B25}"/>
              </a:ext>
            </a:extLst>
          </p:cNvPr>
          <p:cNvSpPr/>
          <p:nvPr/>
        </p:nvSpPr>
        <p:spPr>
          <a:xfrm>
            <a:off x="4305298" y="3106027"/>
            <a:ext cx="536340" cy="5363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620A983-F2F6-4FBE-949B-9F0CD6360D64}"/>
              </a:ext>
            </a:extLst>
          </p:cNvPr>
          <p:cNvSpPr/>
          <p:nvPr/>
        </p:nvSpPr>
        <p:spPr>
          <a:xfrm>
            <a:off x="4305298" y="4587967"/>
            <a:ext cx="536340" cy="5363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B316A5-70EE-4CDA-B75C-7E2D842EC126}"/>
              </a:ext>
            </a:extLst>
          </p:cNvPr>
          <p:cNvSpPr/>
          <p:nvPr/>
        </p:nvSpPr>
        <p:spPr>
          <a:xfrm>
            <a:off x="4305298" y="3846997"/>
            <a:ext cx="536340" cy="5363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052019E-0429-4E21-8383-402483B32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0468" y="3962167"/>
            <a:ext cx="306000" cy="306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04A11C-E634-47A9-BCA2-17888E11B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4576" y="4703137"/>
            <a:ext cx="297785" cy="306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C6D3EC0-DE27-49B7-A867-2C61D5CBE3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0468" y="2524562"/>
            <a:ext cx="306000" cy="21733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E7580FB-16B8-4DDA-8EC9-4118A8EDE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1468" y="3276629"/>
            <a:ext cx="324000" cy="195136"/>
          </a:xfrm>
          <a:prstGeom prst="rect">
            <a:avLst/>
          </a:prstGeom>
        </p:spPr>
      </p:pic>
      <p:pic>
        <p:nvPicPr>
          <p:cNvPr id="23" name="Picture Placeholder 4">
            <a:extLst>
              <a:ext uri="{FF2B5EF4-FFF2-40B4-BE49-F238E27FC236}">
                <a16:creationId xmlns:a16="http://schemas.microsoft.com/office/drawing/2014/main" id="{79CCD004-A2A3-4256-89D2-B456D6678A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b="-52"/>
          <a:stretch/>
        </p:blipFill>
        <p:spPr>
          <a:xfrm>
            <a:off x="372150" y="1449338"/>
            <a:ext cx="35712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5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F0889-9422-4EED-AD7D-9547672EE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Kernpunten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A297A1-14C3-4C0C-877F-A4074CACA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5" y="1449388"/>
            <a:ext cx="3571200" cy="4680000"/>
          </a:xfrm>
          <a:prstGeom prst="rect">
            <a:avLst/>
          </a:prstGeom>
        </p:spPr>
      </p:pic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7070C57B-455D-4F18-AD43-ED567CDC6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4" r="24564"/>
          <a:stretch>
            <a:fillRect/>
          </a:stretch>
        </p:blipFill>
        <p:spPr>
          <a:xfrm>
            <a:off x="372150" y="1449338"/>
            <a:ext cx="3571200" cy="468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9850E4-EBE6-480D-84AD-13149FD2346A}"/>
              </a:ext>
            </a:extLst>
          </p:cNvPr>
          <p:cNvSpPr txBox="1"/>
          <p:nvPr/>
        </p:nvSpPr>
        <p:spPr>
          <a:xfrm>
            <a:off x="4314695" y="2178000"/>
            <a:ext cx="3571200" cy="553998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Naasten zijn over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het algemeen 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(erg) tevreden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1B02A80-CBD1-49CB-BEDA-F68029B78B7B}"/>
              </a:ext>
            </a:extLst>
          </p:cNvPr>
          <p:cNvSpPr/>
          <p:nvPr/>
        </p:nvSpPr>
        <p:spPr>
          <a:xfrm>
            <a:off x="4314695" y="1458425"/>
            <a:ext cx="536340" cy="5363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BD95AB-6AC3-44B3-9E54-BAC19CD88ACE}"/>
              </a:ext>
            </a:extLst>
          </p:cNvPr>
          <p:cNvSpPr/>
          <p:nvPr/>
        </p:nvSpPr>
        <p:spPr>
          <a:xfrm>
            <a:off x="8249325" y="1458425"/>
            <a:ext cx="536340" cy="53634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EBB7D9F-A4F4-4264-B1CA-E2C03BF54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4495" y="1597203"/>
            <a:ext cx="306000" cy="25878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4C8A70E-58F4-4B54-88F9-DC980DE5E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9865" y="1593318"/>
            <a:ext cx="306000" cy="266555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23353CDB-E610-BB1E-6624-1D0335B88DEB}"/>
              </a:ext>
            </a:extLst>
          </p:cNvPr>
          <p:cNvSpPr txBox="1"/>
          <p:nvPr/>
        </p:nvSpPr>
        <p:spPr>
          <a:xfrm>
            <a:off x="8249325" y="2178000"/>
            <a:ext cx="3571200" cy="2416046"/>
          </a:xfrm>
          <a:prstGeom prst="rect">
            <a:avLst/>
          </a:prstGeom>
          <a:noFill/>
        </p:spPr>
        <p:txBody>
          <a:bodyPr wrap="square" lIns="0" tIns="0" rIns="0" bIns="0" numCol="1" spcCol="360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Als er ontevredenheid </a:t>
            </a:r>
            <a:b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is dan vooral omdat: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Sedatie te lang duurt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Patiënt weer wakker werd (en naasten niet wisten dat dat kon)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Te weinig aandacht voor naasten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Slechte communicatie zorgverleners onderling en met naasten</a:t>
            </a:r>
          </a:p>
        </p:txBody>
      </p:sp>
    </p:spTree>
    <p:extLst>
      <p:ext uri="{BB962C8B-B14F-4D97-AF65-F5344CB8AC3E}">
        <p14:creationId xmlns:p14="http://schemas.microsoft.com/office/powerpoint/2010/main" val="76844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Afbeelding 8" descr="Afbeelding met tekst, handschrift, Lettertype, schermopname&#10;&#10;Automatisch gegenereerde beschrijving">
            <a:extLst>
              <a:ext uri="{FF2B5EF4-FFF2-40B4-BE49-F238E27FC236}">
                <a16:creationId xmlns:a16="http://schemas.microsoft.com/office/drawing/2014/main" id="{E5CF146F-83B1-992E-58B3-E7FAFFDD0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" r="4046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Afbeelding 10" descr="Afbeelding met tekst, schermopname, patroon&#10;&#10;Automatisch gegenereerde beschrijving">
            <a:extLst>
              <a:ext uri="{FF2B5EF4-FFF2-40B4-BE49-F238E27FC236}">
                <a16:creationId xmlns:a16="http://schemas.microsoft.com/office/drawing/2014/main" id="{A06220E6-862D-60B6-8AAF-D4BEB787D1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36888" r="26149" b="14519"/>
          <a:stretch/>
        </p:blipFill>
        <p:spPr>
          <a:xfrm>
            <a:off x="4899660" y="2462034"/>
            <a:ext cx="2392680" cy="24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10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00BCE-8E3F-4C34-9A4A-BF194F1FB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Korte periode van plotselinge en snelle achteruitgang</a:t>
            </a:r>
            <a:br>
              <a:rPr lang="nl-NL" dirty="0"/>
            </a:br>
            <a:r>
              <a:rPr lang="nl-NL" dirty="0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Specifiek voor het beloop van kanker</a:t>
            </a:r>
            <a:endParaRPr lang="ru-RU" dirty="0">
              <a:solidFill>
                <a:schemeClr val="accent6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B2416D-9C33-4910-AD61-8605207570CB}"/>
              </a:ext>
            </a:extLst>
          </p:cNvPr>
          <p:cNvSpPr/>
          <p:nvPr/>
        </p:nvSpPr>
        <p:spPr>
          <a:xfrm>
            <a:off x="370751" y="1449388"/>
            <a:ext cx="3575775" cy="4679949"/>
          </a:xfrm>
          <a:prstGeom prst="rect">
            <a:avLst/>
          </a:prstGeom>
          <a:solidFill>
            <a:srgbClr val="EEE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7AAEDF7A-5DB8-4658-A063-EACC689A6D74}"/>
              </a:ext>
            </a:extLst>
          </p:cNvPr>
          <p:cNvSpPr/>
          <p:nvPr/>
        </p:nvSpPr>
        <p:spPr>
          <a:xfrm>
            <a:off x="8254999" y="5173449"/>
            <a:ext cx="3575050" cy="962637"/>
          </a:xfrm>
          <a:prstGeom prst="round2DiagRect">
            <a:avLst>
              <a:gd name="adj1" fmla="val 22645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4C480-3076-4EFB-9410-F04AE4892D4A}"/>
              </a:ext>
            </a:extLst>
          </p:cNvPr>
          <p:cNvSpPr txBox="1"/>
          <p:nvPr/>
        </p:nvSpPr>
        <p:spPr>
          <a:xfrm>
            <a:off x="8481690" y="5285435"/>
            <a:ext cx="31216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Vaak </a:t>
            </a: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enkele jaren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, maar achteruitgang meestal in een </a:t>
            </a:r>
            <a:b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</a:b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periode van </a:t>
            </a: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enkele maanden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2B3F8F0-ADB3-4EB7-87F0-A14B9BD3D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4557" y="2173287"/>
            <a:ext cx="7035492" cy="181750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DB56355-4D76-4E18-A778-562B5632B96E}"/>
              </a:ext>
            </a:extLst>
          </p:cNvPr>
          <p:cNvGrpSpPr/>
          <p:nvPr/>
        </p:nvGrpSpPr>
        <p:grpSpPr>
          <a:xfrm>
            <a:off x="10045288" y="2399621"/>
            <a:ext cx="334544" cy="334543"/>
            <a:chOff x="4291609" y="3254132"/>
            <a:chExt cx="334544" cy="33454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FDBEE70-6A79-4ED5-BE45-5A8459838CD3}"/>
                </a:ext>
              </a:extLst>
            </p:cNvPr>
            <p:cNvSpPr/>
            <p:nvPr/>
          </p:nvSpPr>
          <p:spPr>
            <a:xfrm>
              <a:off x="4291609" y="3254132"/>
              <a:ext cx="334544" cy="334543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9D7C87B-4651-43B5-AD8E-A9A84FA7C076}"/>
                </a:ext>
              </a:extLst>
            </p:cNvPr>
            <p:cNvSpPr/>
            <p:nvPr/>
          </p:nvSpPr>
          <p:spPr>
            <a:xfrm>
              <a:off x="4373247" y="3335770"/>
              <a:ext cx="171268" cy="1712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8F63AFC-3F9B-48CC-BD0A-EAB8DC1984FE}"/>
              </a:ext>
            </a:extLst>
          </p:cNvPr>
          <p:cNvSpPr txBox="1"/>
          <p:nvPr/>
        </p:nvSpPr>
        <p:spPr>
          <a:xfrm>
            <a:off x="10379833" y="2336060"/>
            <a:ext cx="1753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Gespecialiseerde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palliatieve zorg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2FEF58-FE8B-41C5-8BD0-24479193F981}"/>
              </a:ext>
            </a:extLst>
          </p:cNvPr>
          <p:cNvSpPr txBox="1"/>
          <p:nvPr/>
        </p:nvSpPr>
        <p:spPr>
          <a:xfrm>
            <a:off x="10438786" y="4025012"/>
            <a:ext cx="17532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Overlijden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046F41-CE08-4C3F-9802-F4402FE31A1E}"/>
              </a:ext>
            </a:extLst>
          </p:cNvPr>
          <p:cNvGrpSpPr/>
          <p:nvPr/>
        </p:nvGrpSpPr>
        <p:grpSpPr>
          <a:xfrm>
            <a:off x="11154009" y="3692689"/>
            <a:ext cx="334544" cy="334543"/>
            <a:chOff x="4291609" y="3254132"/>
            <a:chExt cx="334544" cy="3345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D362267-5A7B-4432-B0BD-60BB3E9A0323}"/>
                </a:ext>
              </a:extLst>
            </p:cNvPr>
            <p:cNvSpPr/>
            <p:nvPr/>
          </p:nvSpPr>
          <p:spPr>
            <a:xfrm>
              <a:off x="4291609" y="3254132"/>
              <a:ext cx="334544" cy="334543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9258894-9252-4948-8E5A-904BA1D26F51}"/>
                </a:ext>
              </a:extLst>
            </p:cNvPr>
            <p:cNvSpPr/>
            <p:nvPr/>
          </p:nvSpPr>
          <p:spPr>
            <a:xfrm>
              <a:off x="4373247" y="3335770"/>
              <a:ext cx="171268" cy="1712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20" name="Tekstvak 16">
            <a:extLst>
              <a:ext uri="{FF2B5EF4-FFF2-40B4-BE49-F238E27FC236}">
                <a16:creationId xmlns:a16="http://schemas.microsoft.com/office/drawing/2014/main" id="{9B6224A3-CC84-4A0D-834B-3237FAAB3FD3}"/>
              </a:ext>
            </a:extLst>
          </p:cNvPr>
          <p:cNvSpPr txBox="1"/>
          <p:nvPr/>
        </p:nvSpPr>
        <p:spPr>
          <a:xfrm>
            <a:off x="4318001" y="2041071"/>
            <a:ext cx="47655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nl-NL"/>
            </a:defPPr>
            <a:lvl1pPr>
              <a:defRPr sz="1400" b="1">
                <a:solidFill>
                  <a:srgbClr val="484240"/>
                </a:solidFill>
                <a:latin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Hoog</a:t>
            </a:r>
          </a:p>
        </p:txBody>
      </p:sp>
      <p:sp>
        <p:nvSpPr>
          <p:cNvPr id="21" name="Tekstvak 16">
            <a:extLst>
              <a:ext uri="{FF2B5EF4-FFF2-40B4-BE49-F238E27FC236}">
                <a16:creationId xmlns:a16="http://schemas.microsoft.com/office/drawing/2014/main" id="{E1CAD093-0B66-4A02-AB71-0D10E7FBDE6F}"/>
              </a:ext>
            </a:extLst>
          </p:cNvPr>
          <p:cNvSpPr txBox="1"/>
          <p:nvPr/>
        </p:nvSpPr>
        <p:spPr>
          <a:xfrm>
            <a:off x="4318002" y="3824114"/>
            <a:ext cx="47655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nl-NL"/>
            </a:defPPr>
            <a:lvl1pPr>
              <a:defRPr sz="1400" b="1">
                <a:solidFill>
                  <a:srgbClr val="484240"/>
                </a:solidFill>
                <a:latin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Laag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9C8A1-91CF-469D-8C8E-656AE7F7B3A5}"/>
              </a:ext>
            </a:extLst>
          </p:cNvPr>
          <p:cNvGrpSpPr/>
          <p:nvPr/>
        </p:nvGrpSpPr>
        <p:grpSpPr>
          <a:xfrm>
            <a:off x="4317276" y="4539931"/>
            <a:ext cx="7512774" cy="296646"/>
            <a:chOff x="1693318" y="4502949"/>
            <a:chExt cx="8805363" cy="296646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17EF897-C389-49F9-A32B-516E0A72D486}"/>
                </a:ext>
              </a:extLst>
            </p:cNvPr>
            <p:cNvCxnSpPr/>
            <p:nvPr/>
          </p:nvCxnSpPr>
          <p:spPr>
            <a:xfrm>
              <a:off x="1693318" y="4502949"/>
              <a:ext cx="8805363" cy="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2D68DB-836B-4DA3-83EF-0D9EA1044066}"/>
                </a:ext>
              </a:extLst>
            </p:cNvPr>
            <p:cNvSpPr txBox="1"/>
            <p:nvPr/>
          </p:nvSpPr>
          <p:spPr>
            <a:xfrm>
              <a:off x="9962341" y="4522596"/>
              <a:ext cx="536340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tijd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8E172AD-7EFD-4DBF-A404-F2BCAE5477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76" b="54068"/>
          <a:stretch/>
        </p:blipFill>
        <p:spPr>
          <a:xfrm>
            <a:off x="631023" y="2041071"/>
            <a:ext cx="3315504" cy="40950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79BA707-8546-4A0E-8CEC-B743B1586885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Murray, 2005</a:t>
            </a:r>
          </a:p>
        </p:txBody>
      </p:sp>
    </p:spTree>
    <p:extLst>
      <p:ext uri="{BB962C8B-B14F-4D97-AF65-F5344CB8AC3E}">
        <p14:creationId xmlns:p14="http://schemas.microsoft.com/office/powerpoint/2010/main" val="10585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Diagonal Corners Rounded 32">
            <a:extLst>
              <a:ext uri="{FF2B5EF4-FFF2-40B4-BE49-F238E27FC236}">
                <a16:creationId xmlns:a16="http://schemas.microsoft.com/office/drawing/2014/main" id="{7E7258CA-5492-4579-BDAF-40BD053B6E0A}"/>
              </a:ext>
            </a:extLst>
          </p:cNvPr>
          <p:cNvSpPr/>
          <p:nvPr/>
        </p:nvSpPr>
        <p:spPr>
          <a:xfrm>
            <a:off x="8254999" y="5173449"/>
            <a:ext cx="3575050" cy="962637"/>
          </a:xfrm>
          <a:prstGeom prst="round2DiagRect">
            <a:avLst>
              <a:gd name="adj1" fmla="val 22645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12CCD411-E875-43E7-B1EA-A42668D11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4557" y="2212997"/>
            <a:ext cx="7035492" cy="1782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B00BCE-8E3F-4C34-9A4A-BF194F1FB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Geleidelijke</a:t>
            </a:r>
            <a:r>
              <a:rPr lang="en-US" dirty="0"/>
              <a:t> </a:t>
            </a:r>
            <a:r>
              <a:rPr lang="en-US" dirty="0" err="1"/>
              <a:t>achteruitgang</a:t>
            </a:r>
            <a:r>
              <a:rPr lang="en-US" dirty="0"/>
              <a:t> met dips</a:t>
            </a:r>
            <a:br>
              <a:rPr lang="en-US" dirty="0"/>
            </a:br>
            <a:r>
              <a:rPr lang="nl-NL" dirty="0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  <a:t>Vaak bij hartfalen en COPD</a:t>
            </a:r>
            <a:br>
              <a:rPr lang="nl-NL" dirty="0">
                <a:solidFill>
                  <a:schemeClr val="accent6"/>
                </a:solidFill>
                <a:latin typeface="EB Garamond" panose="00000500000000000000" pitchFamily="2" charset="0"/>
                <a:ea typeface="EB Garamond" panose="00000500000000000000" pitchFamily="2" charset="0"/>
              </a:rPr>
            </a:br>
            <a:endParaRPr lang="en-US" dirty="0">
              <a:solidFill>
                <a:schemeClr val="accent6"/>
              </a:solidFill>
              <a:latin typeface="EB Garamond" panose="00000500000000000000" pitchFamily="2" charset="0"/>
              <a:ea typeface="EB Garamond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B2416D-9C33-4910-AD61-8605207570CB}"/>
              </a:ext>
            </a:extLst>
          </p:cNvPr>
          <p:cNvSpPr/>
          <p:nvPr/>
        </p:nvSpPr>
        <p:spPr>
          <a:xfrm>
            <a:off x="370751" y="1449388"/>
            <a:ext cx="3575775" cy="4679949"/>
          </a:xfrm>
          <a:prstGeom prst="rect">
            <a:avLst/>
          </a:prstGeom>
          <a:solidFill>
            <a:srgbClr val="EEE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F4C480-3076-4EFB-9410-F04AE4892D4A}"/>
              </a:ext>
            </a:extLst>
          </p:cNvPr>
          <p:cNvSpPr txBox="1"/>
          <p:nvPr/>
        </p:nvSpPr>
        <p:spPr>
          <a:xfrm>
            <a:off x="8481688" y="5393157"/>
            <a:ext cx="31216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2-5 jaar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, maar overlijden </a:t>
            </a:r>
            <a:b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</a:b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is </a:t>
            </a: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meestal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 plotseling</a:t>
            </a: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48424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2FEF58-FE8B-41C5-8BD0-24479193F981}"/>
              </a:ext>
            </a:extLst>
          </p:cNvPr>
          <p:cNvSpPr txBox="1"/>
          <p:nvPr/>
        </p:nvSpPr>
        <p:spPr>
          <a:xfrm>
            <a:off x="10891321" y="4025012"/>
            <a:ext cx="9622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Overlijden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046F41-CE08-4C3F-9802-F4402FE31A1E}"/>
              </a:ext>
            </a:extLst>
          </p:cNvPr>
          <p:cNvGrpSpPr/>
          <p:nvPr/>
        </p:nvGrpSpPr>
        <p:grpSpPr>
          <a:xfrm>
            <a:off x="11205170" y="3692689"/>
            <a:ext cx="334544" cy="334543"/>
            <a:chOff x="4291609" y="3254132"/>
            <a:chExt cx="334544" cy="33454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D362267-5A7B-4432-B0BD-60BB3E9A0323}"/>
                </a:ext>
              </a:extLst>
            </p:cNvPr>
            <p:cNvSpPr/>
            <p:nvPr/>
          </p:nvSpPr>
          <p:spPr>
            <a:xfrm>
              <a:off x="4291609" y="3254132"/>
              <a:ext cx="334544" cy="334543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9258894-9252-4948-8E5A-904BA1D26F51}"/>
                </a:ext>
              </a:extLst>
            </p:cNvPr>
            <p:cNvSpPr/>
            <p:nvPr/>
          </p:nvSpPr>
          <p:spPr>
            <a:xfrm>
              <a:off x="4373247" y="3335770"/>
              <a:ext cx="171268" cy="1712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20" name="Tekstvak 16">
            <a:extLst>
              <a:ext uri="{FF2B5EF4-FFF2-40B4-BE49-F238E27FC236}">
                <a16:creationId xmlns:a16="http://schemas.microsoft.com/office/drawing/2014/main" id="{9B6224A3-CC84-4A0D-834B-3237FAAB3FD3}"/>
              </a:ext>
            </a:extLst>
          </p:cNvPr>
          <p:cNvSpPr txBox="1"/>
          <p:nvPr/>
        </p:nvSpPr>
        <p:spPr>
          <a:xfrm>
            <a:off x="4318001" y="2041071"/>
            <a:ext cx="47655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nl-NL"/>
            </a:defPPr>
            <a:lvl1pPr>
              <a:defRPr sz="1400" b="1">
                <a:solidFill>
                  <a:srgbClr val="484240"/>
                </a:solidFill>
                <a:latin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Hoog</a:t>
            </a:r>
          </a:p>
        </p:txBody>
      </p:sp>
      <p:sp>
        <p:nvSpPr>
          <p:cNvPr id="21" name="Tekstvak 16">
            <a:extLst>
              <a:ext uri="{FF2B5EF4-FFF2-40B4-BE49-F238E27FC236}">
                <a16:creationId xmlns:a16="http://schemas.microsoft.com/office/drawing/2014/main" id="{E1CAD093-0B66-4A02-AB71-0D10E7FBDE6F}"/>
              </a:ext>
            </a:extLst>
          </p:cNvPr>
          <p:cNvSpPr txBox="1"/>
          <p:nvPr/>
        </p:nvSpPr>
        <p:spPr>
          <a:xfrm>
            <a:off x="4318002" y="3824114"/>
            <a:ext cx="47655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nl-NL"/>
            </a:defPPr>
            <a:lvl1pPr>
              <a:defRPr sz="1400" b="1">
                <a:solidFill>
                  <a:srgbClr val="484240"/>
                </a:solidFill>
                <a:latin typeface="Lato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48424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Laag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39C8A1-91CF-469D-8C8E-656AE7F7B3A5}"/>
              </a:ext>
            </a:extLst>
          </p:cNvPr>
          <p:cNvGrpSpPr/>
          <p:nvPr/>
        </p:nvGrpSpPr>
        <p:grpSpPr>
          <a:xfrm>
            <a:off x="4317276" y="4539931"/>
            <a:ext cx="7512774" cy="296646"/>
            <a:chOff x="1693318" y="4502949"/>
            <a:chExt cx="8805363" cy="296646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17EF897-C389-49F9-A32B-516E0A72D486}"/>
                </a:ext>
              </a:extLst>
            </p:cNvPr>
            <p:cNvCxnSpPr/>
            <p:nvPr/>
          </p:nvCxnSpPr>
          <p:spPr>
            <a:xfrm>
              <a:off x="1693318" y="4502949"/>
              <a:ext cx="8805363" cy="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42D68DB-836B-4DA3-83EF-0D9EA1044066}"/>
                </a:ext>
              </a:extLst>
            </p:cNvPr>
            <p:cNvSpPr txBox="1"/>
            <p:nvPr/>
          </p:nvSpPr>
          <p:spPr>
            <a:xfrm>
              <a:off x="9962341" y="4522596"/>
              <a:ext cx="536340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2B2B2">
                      <a:lumMod val="75000"/>
                    </a:srgbClr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rPr>
                <a:t>tijd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75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B325A66-F77A-4C1E-B001-AAFE398FC651}"/>
              </a:ext>
            </a:extLst>
          </p:cNvPr>
          <p:cNvSpPr txBox="1"/>
          <p:nvPr/>
        </p:nvSpPr>
        <p:spPr>
          <a:xfrm>
            <a:off x="5442950" y="3421626"/>
            <a:ext cx="17532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Soms acute ziekenhuisopnames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8179C2F-C381-4369-977C-C0F465713DCB}"/>
              </a:ext>
            </a:extLst>
          </p:cNvPr>
          <p:cNvGrpSpPr/>
          <p:nvPr/>
        </p:nvGrpSpPr>
        <p:grpSpPr>
          <a:xfrm>
            <a:off x="5598946" y="3175766"/>
            <a:ext cx="334544" cy="334543"/>
            <a:chOff x="4291609" y="3254132"/>
            <a:chExt cx="334544" cy="33454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10ECEA9-70DF-42AE-96D1-E978FF829D0F}"/>
                </a:ext>
              </a:extLst>
            </p:cNvPr>
            <p:cNvSpPr/>
            <p:nvPr/>
          </p:nvSpPr>
          <p:spPr>
            <a:xfrm>
              <a:off x="4291609" y="3254132"/>
              <a:ext cx="334544" cy="334543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322D515-49C5-4984-81C0-E12F5FE6E17F}"/>
                </a:ext>
              </a:extLst>
            </p:cNvPr>
            <p:cNvSpPr/>
            <p:nvPr/>
          </p:nvSpPr>
          <p:spPr>
            <a:xfrm>
              <a:off x="4373247" y="3335770"/>
              <a:ext cx="171268" cy="1712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1CD45C2-22D2-4841-B63E-370761AC4731}"/>
              </a:ext>
            </a:extLst>
          </p:cNvPr>
          <p:cNvGrpSpPr/>
          <p:nvPr/>
        </p:nvGrpSpPr>
        <p:grpSpPr>
          <a:xfrm>
            <a:off x="6829388" y="3343037"/>
            <a:ext cx="334544" cy="334543"/>
            <a:chOff x="4291609" y="3254132"/>
            <a:chExt cx="334544" cy="33454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7C2C007-B75F-4924-9233-2A0C07CBA3E5}"/>
                </a:ext>
              </a:extLst>
            </p:cNvPr>
            <p:cNvSpPr/>
            <p:nvPr/>
          </p:nvSpPr>
          <p:spPr>
            <a:xfrm>
              <a:off x="4291609" y="3254132"/>
              <a:ext cx="334544" cy="334543"/>
            </a:xfrm>
            <a:prstGeom prst="ellipse">
              <a:avLst/>
            </a:prstGeom>
            <a:solidFill>
              <a:schemeClr val="accent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BE9834-2C0D-457A-A274-68B0BE7E31BE}"/>
                </a:ext>
              </a:extLst>
            </p:cNvPr>
            <p:cNvSpPr/>
            <p:nvPr/>
          </p:nvSpPr>
          <p:spPr>
            <a:xfrm>
              <a:off x="4373247" y="3335770"/>
              <a:ext cx="171268" cy="17126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F7554D-D107-4637-9A61-377378194F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6" y="2529362"/>
            <a:ext cx="3031424" cy="2520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78EA0DD-D603-4A90-9E0D-41B6AB858EA5}"/>
              </a:ext>
            </a:extLst>
          </p:cNvPr>
          <p:cNvSpPr txBox="1"/>
          <p:nvPr/>
        </p:nvSpPr>
        <p:spPr>
          <a:xfrm>
            <a:off x="371475" y="6209944"/>
            <a:ext cx="3571875" cy="21544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1" u="none" strike="noStrike" kern="1200" cap="none" spc="0" normalizeH="0" baseline="0" noProof="0" dirty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Murray, 2005</a:t>
            </a:r>
          </a:p>
        </p:txBody>
      </p:sp>
    </p:spTree>
    <p:extLst>
      <p:ext uri="{BB962C8B-B14F-4D97-AF65-F5344CB8AC3E}">
        <p14:creationId xmlns:p14="http://schemas.microsoft.com/office/powerpoint/2010/main" val="410807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Topic"/>
  <p:tag name="EE4P_AGENDAWIZARD_CONTENT" val="/Distress"/>
  <p:tag name="EE4P_AGENDAWIZARD_PROPERTIES" val="77.00465/135.25/131.3958/31.5047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7f90bee8-3006-4b68-aadd-4b338501a549_ItemNo"/>
  <p:tag name="EE4P_AGENDAWIZARD_CONTENT" val="/1"/>
  <p:tag name="EE4P_AGENDAWIZARD_PROPERTIES" val="40.49992/135.25/31.50472/31.5047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ItemNo"/>
  <p:tag name="EE4P_AGENDAWIZARD_CONTENT" val="/2.1"/>
  <p:tag name="EE4P_AGENDAWIZARD_PROPERTIES" val="77.00465/208.2594/31.50472/31.5047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item_42b7dd49-c73d-4514-9f84-22f2c2d3985a_Topic"/>
  <p:tag name="EE4P_AGENDAWIZARD_CONTENT" val="/test"/>
  <p:tag name="EE4P_AGENDAWIZARD_PROPERTIES" val="113.5094/208.2594/131.3958/31.50472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e6fec05-be4f-47e7-8e35-3bb8c5bd903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D673FE356ED649A52C155C8360A6EF" ma:contentTypeVersion="13" ma:contentTypeDescription="Create a new document." ma:contentTypeScope="" ma:versionID="737fae8b3ca4fabc18306621989c1251">
  <xsd:schema xmlns:xsd="http://www.w3.org/2001/XMLSchema" xmlns:xs="http://www.w3.org/2001/XMLSchema" xmlns:p="http://schemas.microsoft.com/office/2006/metadata/properties" xmlns:ns3="be6fec05-be4f-47e7-8e35-3bb8c5bd903a" xmlns:ns4="62ddcd6c-ef7c-4b4e-92ae-f818e620d13d" targetNamespace="http://schemas.microsoft.com/office/2006/metadata/properties" ma:root="true" ma:fieldsID="62143ceacddfad92c8543108b02ac062" ns3:_="" ns4:_="">
    <xsd:import namespace="be6fec05-be4f-47e7-8e35-3bb8c5bd903a"/>
    <xsd:import namespace="62ddcd6c-ef7c-4b4e-92ae-f818e620d13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6fec05-be4f-47e7-8e35-3bb8c5bd90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ddcd6c-ef7c-4b4e-92ae-f818e620d13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402BFB-6A24-45EB-A14A-57B96D163AEB}">
  <ds:schemaRefs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elements/1.1/"/>
    <ds:schemaRef ds:uri="62ddcd6c-ef7c-4b4e-92ae-f818e620d13d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be6fec05-be4f-47e7-8e35-3bb8c5bd903a"/>
  </ds:schemaRefs>
</ds:datastoreItem>
</file>

<file path=customXml/itemProps2.xml><?xml version="1.0" encoding="utf-8"?>
<ds:datastoreItem xmlns:ds="http://schemas.openxmlformats.org/officeDocument/2006/customXml" ds:itemID="{DD0B6414-1BB5-4EE5-8BF1-6634DF050D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EC8E39-3DE5-4EBE-9701-EACED541F4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6fec05-be4f-47e7-8e35-3bb8c5bd903a"/>
    <ds:schemaRef ds:uri="62ddcd6c-ef7c-4b4e-92ae-f818e620d1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3076</Words>
  <Application>Microsoft Office PowerPoint</Application>
  <PresentationFormat>Breedbeeld</PresentationFormat>
  <Paragraphs>624</Paragraphs>
  <Slides>72</Slides>
  <Notes>16</Notes>
  <HiddenSlides>3</HiddenSlides>
  <MMClips>3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72</vt:i4>
      </vt:variant>
    </vt:vector>
  </HeadingPairs>
  <TitlesOfParts>
    <vt:vector size="83" baseType="lpstr">
      <vt:lpstr>Arial</vt:lpstr>
      <vt:lpstr>Calibri</vt:lpstr>
      <vt:lpstr>Calibri Light</vt:lpstr>
      <vt:lpstr>EB Garamond</vt:lpstr>
      <vt:lpstr>EB Garamond SemiBold</vt:lpstr>
      <vt:lpstr>Lato</vt:lpstr>
      <vt:lpstr>Lato Regular</vt:lpstr>
      <vt:lpstr>Lato Regular</vt:lpstr>
      <vt:lpstr>Lato Regular </vt:lpstr>
      <vt:lpstr>Lato Regular </vt:lpstr>
      <vt:lpstr>Kantoorthema</vt:lpstr>
      <vt:lpstr>PowerPoint-presentatie</vt:lpstr>
      <vt:lpstr>Palliatieve zorg “Leven toevoegen aan de dagen”</vt:lpstr>
      <vt:lpstr>PowerPoint-presentatie</vt:lpstr>
      <vt:lpstr>Om video te starten</vt:lpstr>
      <vt:lpstr>PowerPoint-presentatie</vt:lpstr>
      <vt:lpstr>PowerPoint-presentatie</vt:lpstr>
      <vt:lpstr>Domeinen van palliatieve zorg</vt:lpstr>
      <vt:lpstr>Korte periode van plotselinge en snelle achteruitgang Specifiek voor het beloop van kanker</vt:lpstr>
      <vt:lpstr>Geleidelijke achteruitgang met dips Vaak bij hartfalen en COPD </vt:lpstr>
      <vt:lpstr>Langdurige, geleidelijke achteruitgang Vaak kwetsbare ouderen en dementerenden </vt:lpstr>
      <vt:lpstr>Markering van palliatieve zorg </vt:lpstr>
      <vt:lpstr>PowerPoint-presentatie</vt:lpstr>
      <vt:lpstr>Stervensfase</vt:lpstr>
      <vt:lpstr>Oscar the cat: Kan je het overlijden zien aankomen?</vt:lpstr>
      <vt:lpstr>Sterfte in Nederland in 2015</vt:lpstr>
      <vt:lpstr>Medische interventies laatste levensfase</vt:lpstr>
      <vt:lpstr>PowerPoint-presentatie</vt:lpstr>
      <vt:lpstr>Final common pathway</vt:lpstr>
      <vt:lpstr>Gedaalde cardiac output</vt:lpstr>
      <vt:lpstr>Cerebrale hypoxie</vt:lpstr>
      <vt:lpstr>Signalen van een naderende dood</vt:lpstr>
      <vt:lpstr>Signalen van een naderende dood</vt:lpstr>
      <vt:lpstr>Waakmand</vt:lpstr>
      <vt:lpstr>Koppelbed</vt:lpstr>
      <vt:lpstr>PowerPoint-presentatie</vt:lpstr>
      <vt:lpstr>Palliatieve zorg</vt:lpstr>
      <vt:lpstr>Palliatieve sedatie</vt:lpstr>
      <vt:lpstr>Agenda</vt:lpstr>
      <vt:lpstr>Agenda</vt:lpstr>
      <vt:lpstr>PowerPoint-presentatie</vt:lpstr>
      <vt:lpstr>Palliatieve sedatie </vt:lpstr>
      <vt:lpstr>Feiten </vt:lpstr>
      <vt:lpstr>Feiten</vt:lpstr>
      <vt:lpstr>Palliatieve sedatie nationaal</vt:lpstr>
      <vt:lpstr>Palliatieve sedatie nationaal</vt:lpstr>
      <vt:lpstr>Palliatieve sedatie </vt:lpstr>
      <vt:lpstr>Refractair symptoom</vt:lpstr>
      <vt:lpstr>Veel voorkomende (refractaire) symptomen</vt:lpstr>
      <vt:lpstr>Vier dimensionele zorg  </vt:lpstr>
      <vt:lpstr>Agenda</vt:lpstr>
      <vt:lpstr>PowerPoint-presentatie</vt:lpstr>
      <vt:lpstr>Continue palliatieve sedatie </vt:lpstr>
      <vt:lpstr>Doseringschema</vt:lpstr>
      <vt:lpstr>Aanpassing in beleid</vt:lpstr>
      <vt:lpstr>Extra aanbevelingen</vt:lpstr>
      <vt:lpstr>Diepe vs proportionele sedatie</vt:lpstr>
      <vt:lpstr>Diepe vs proportionele sedatie  en levensduur</vt:lpstr>
      <vt:lpstr>Wens tot diepe sedatie</vt:lpstr>
      <vt:lpstr>Intermitterende sedatie </vt:lpstr>
      <vt:lpstr>Intermitterende sedatie </vt:lpstr>
      <vt:lpstr>Acute sedatie </vt:lpstr>
      <vt:lpstr>Acute sedatie </vt:lpstr>
      <vt:lpstr>Agenda</vt:lpstr>
      <vt:lpstr>Mevrouw B</vt:lpstr>
      <vt:lpstr>Dossiervoering </vt:lpstr>
      <vt:lpstr>Casus 1</vt:lpstr>
      <vt:lpstr>Casus 1</vt:lpstr>
      <vt:lpstr>Casus 1 Uitvoering</vt:lpstr>
      <vt:lpstr>Casus 2</vt:lpstr>
      <vt:lpstr>Casus 2</vt:lpstr>
      <vt:lpstr>Casus 2</vt:lpstr>
      <vt:lpstr>Casus 2 Kortdurend &amp; intermitterend</vt:lpstr>
      <vt:lpstr>Casus 2 Uitvoering</vt:lpstr>
      <vt:lpstr>Casus 2 Uitvoering</vt:lpstr>
      <vt:lpstr>Agenda</vt:lpstr>
      <vt:lpstr>De juiste informatie ontvangen?</vt:lpstr>
      <vt:lpstr>Ervaring met duur van de sedatie</vt:lpstr>
      <vt:lpstr>Ervaring naasten </vt:lpstr>
      <vt:lpstr>Agenda</vt:lpstr>
      <vt:lpstr>Kernpunten concept richtlijn</vt:lpstr>
      <vt:lpstr>Kernpunten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Cara Brok</dc:creator>
  <cp:lastModifiedBy>Cara Brok</cp:lastModifiedBy>
  <cp:revision>6</cp:revision>
  <dcterms:created xsi:type="dcterms:W3CDTF">2023-11-28T21:28:48Z</dcterms:created>
  <dcterms:modified xsi:type="dcterms:W3CDTF">2023-11-30T14:31:06Z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0x01010086D673FE356ED649A52C155C8360A6EF</vt:lpwstr>
  </property>
</Properties>
</file>