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5" r:id="rId6"/>
    <p:sldId id="264" r:id="rId7"/>
    <p:sldId id="259" r:id="rId8"/>
    <p:sldId id="260" r:id="rId9"/>
    <p:sldId id="271" r:id="rId10"/>
    <p:sldId id="262" r:id="rId11"/>
    <p:sldId id="270" r:id="rId12"/>
    <p:sldId id="25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6A656-CCDA-4C73-80F4-3E7432AFC3FE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46926-794E-4AB0-A544-EA61B395C3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42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DD3A1-F9CF-D640-9E3C-359F9560172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9373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986ED-6124-C3C2-BCED-6DFECE3CB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1CAB6E3-867A-8202-E7D6-EBCF52AED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F6FB00-C3CD-9B75-4155-9CF491809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E29634-B2F6-373A-1039-EE376F700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8E86F5-5213-F878-2BE7-EC1488507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6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6DDF7-7B97-8D48-183C-E1D059C8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BEBEB7A-AA92-FD89-0AB2-67D002D07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FF39D8-81E5-BAA9-7E1D-0327F0063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A5EC4B-721D-8FFA-A55E-C943DA17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06F386-DA19-1208-ED23-CE896C4F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105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7296B34-1DBA-832F-8953-C33E974EB7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FE6BE0A-D804-05DD-DDED-BAAF2104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D378FF-1CA4-AA5F-A22D-05538E8A8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834BDB-1CD1-427F-D129-4FB8A6901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42866C-A977-0A8F-71E7-0951164E9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751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45974-543A-A46A-5C9C-EF23DEB26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9B653F-425F-08C3-77FD-6839686F2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20C482-7A37-A065-EEAA-90E678C16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D5352B-8E8E-8D30-66CD-59A664AD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3A56A4-6F14-CA47-5B5A-807567B6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26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2197F-34C4-CA1E-0457-584D71045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30CB64-0A94-99DC-0A05-79BD2D053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5FADAD-D1A9-779F-517C-158DE1C0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1B66B3-195B-EA9B-8B83-87DBE1BF7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70029B-715B-6A06-9F8B-2D8F6168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28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435FA6-75CB-40C4-B5D4-AF48A0EA6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A3F272-3CB7-2661-CD9C-655A2F340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290C5AA-C1EB-DB38-B312-9265501F2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AAEBB3-FECB-C03E-AF68-4AFEF90AF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034130-1203-6809-3FD3-F07170287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19AFBFD-6C77-E7EA-1B2D-36B8B9C0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37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41C2E-319B-900C-E3B2-7459382F1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EFC2824-3A22-C4B7-34BC-881262D44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80EA8F9-18AB-9968-31CA-3F62266EA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7A6D8B9-3C5A-FC11-8F72-391AB3FC4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8479C8D-FC3B-87D3-EDA4-0751673F4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B5C0162-F55B-B52E-7D5C-27A9DCC1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F9837A0-B8DD-C419-30C5-5EAD1338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1BEC02A-2090-0DAF-D6FA-2136F2D7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65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B95409-834E-FFF5-97C0-883BAAD8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2115BD3-960D-42F2-DC41-A11FD52BA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8EE71A2-79B3-65B5-8F9A-4DB621E23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6FF557F-5253-8C2D-49AB-64991557F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15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0C817A1-13BC-5711-1AC0-CAA8474C7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298C5BA-557B-FC92-414B-7908E79E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EAF462A-17D1-A853-F7E3-B2B2EA2E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97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101965-888F-148C-7B9C-5BA58BC08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2740B8-8200-96B3-A6A9-89DEA04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2068D88-698F-8E5A-D007-E9F284BFC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2E101B5-425B-7EBB-3EE2-505607F9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E8BB00-EBD1-9924-40DA-B3681CD2B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B09C8C9-9CDC-037D-3AF5-11814C92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85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3EEC5-54B1-6356-DACB-7CE63C92E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33A0DFA-0AA0-9B60-5752-4FE78CAA0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BEA179B-FEF5-2433-08E9-D7152B7D2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E7D446-416C-519C-C69D-49A9910D9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173575-97E3-E651-1CDE-56281990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6F68C1C-6C2A-4E4F-A245-F39BCE8B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82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303F5A7-1870-BBCA-791F-34B7DA92D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0406933-B30D-CA91-A4A0-22ED1185D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0ED8D2-702D-F633-61F6-3303FEE14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90B9-A9B4-46DC-B2DD-E99B6F022F63}" type="datetimeFigureOut">
              <a:rPr lang="nl-NL" smtClean="0"/>
              <a:t>30-11-2023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79607A-0C4B-64D7-7C43-91A22F8BA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413776-AB26-4183-7B9C-D737E989F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70E46-29E4-4446-8443-A55F236291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64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, Menselijk gezicht, persoon, person&#10;&#10;Automatisch gegenereerde beschrijving">
            <a:extLst>
              <a:ext uri="{FF2B5EF4-FFF2-40B4-BE49-F238E27FC236}">
                <a16:creationId xmlns:a16="http://schemas.microsoft.com/office/drawing/2014/main" id="{87ABB29E-352F-3991-09C0-025C46735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-1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11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74192" y="2321280"/>
            <a:ext cx="9144000" cy="3144203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 err="1"/>
              <a:t>Zelf</a:t>
            </a:r>
            <a:r>
              <a:rPr lang="en-GB" sz="4400" b="1" dirty="0"/>
              <a:t> </a:t>
            </a:r>
            <a:r>
              <a:rPr lang="en-GB" sz="4400" b="1" dirty="0" err="1"/>
              <a:t>nadenken</a:t>
            </a:r>
            <a:r>
              <a:rPr lang="en-GB" sz="4400" b="1" dirty="0"/>
              <a:t> over </a:t>
            </a:r>
            <a:br>
              <a:rPr lang="en-GB" sz="4400" b="1" dirty="0"/>
            </a:br>
            <a:r>
              <a:rPr lang="en-GB" sz="4400" b="1" dirty="0"/>
              <a:t>je eigen </a:t>
            </a:r>
            <a:r>
              <a:rPr lang="en-GB" sz="4400" b="1" dirty="0" err="1"/>
              <a:t>dood</a:t>
            </a:r>
            <a:br>
              <a:rPr lang="en-GB" sz="4400" b="1" dirty="0"/>
            </a:br>
            <a:r>
              <a:rPr lang="en-GB" sz="4400" dirty="0" err="1"/>
              <a:t>een</a:t>
            </a:r>
            <a:r>
              <a:rPr lang="en-GB" sz="4400" dirty="0"/>
              <a:t> </a:t>
            </a:r>
            <a:r>
              <a:rPr lang="en-GB" sz="4400" dirty="0" err="1"/>
              <a:t>overzicht</a:t>
            </a:r>
            <a:br>
              <a:rPr lang="en-GB" sz="4400" dirty="0"/>
            </a:br>
            <a:br>
              <a:rPr lang="en-GB" sz="4400" b="1" dirty="0"/>
            </a:b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32964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Wat we nodig hebben voor een </a:t>
            </a:r>
            <a:r>
              <a:rPr lang="nl-NL" dirty="0"/>
              <a:t>visie</a:t>
            </a:r>
            <a:r>
              <a:rPr lang="nl-NL" b="1" dirty="0"/>
              <a:t> is: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overzicht van </a:t>
            </a:r>
            <a:r>
              <a:rPr lang="nl-NL" b="1" dirty="0"/>
              <a:t>alle fundamentele vragen</a:t>
            </a:r>
          </a:p>
          <a:p>
            <a:endParaRPr lang="nl-NL" dirty="0"/>
          </a:p>
          <a:p>
            <a:r>
              <a:rPr lang="nl-NL" dirty="0"/>
              <a:t>Een overzicht van (logisch gezien) </a:t>
            </a:r>
            <a:r>
              <a:rPr lang="nl-NL" b="1" dirty="0"/>
              <a:t>alle mogelijke antwoorden</a:t>
            </a:r>
          </a:p>
          <a:p>
            <a:endParaRPr lang="nl-NL" b="1" dirty="0"/>
          </a:p>
          <a:p>
            <a:r>
              <a:rPr lang="nl-NL" dirty="0"/>
              <a:t>Een </a:t>
            </a:r>
            <a:r>
              <a:rPr lang="nl-NL" b="1" dirty="0"/>
              <a:t>navigatiehulp</a:t>
            </a:r>
            <a:r>
              <a:rPr lang="nl-NL" dirty="0"/>
              <a:t>: consistentie en coherentie</a:t>
            </a:r>
          </a:p>
        </p:txBody>
      </p:sp>
    </p:spTree>
    <p:extLst>
      <p:ext uri="{BB962C8B-B14F-4D97-AF65-F5344CB8AC3E}">
        <p14:creationId xmlns:p14="http://schemas.microsoft.com/office/powerpoint/2010/main" val="206917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nl-NL" sz="3200" b="1" dirty="0"/>
              <a:t>Elementen van een visie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838200" y="1202879"/>
          <a:ext cx="10937561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3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Vraag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Alle logisch mogelijke antwoorden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1. </a:t>
                      </a:r>
                    </a:p>
                    <a:p>
                      <a:r>
                        <a:rPr lang="nl-NL" sz="1600" dirty="0"/>
                        <a:t>Is de dood een graduele of een fundamentele verandering?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pPr marL="0" indent="0">
                        <a:tabLst>
                          <a:tab pos="1231900" algn="l"/>
                        </a:tabLst>
                      </a:pPr>
                      <a:r>
                        <a:rPr lang="nl-NL" sz="1600" dirty="0"/>
                        <a:t>Fundamenteel|</a:t>
                      </a:r>
                      <a:r>
                        <a:rPr lang="nl-NL" sz="1600" baseline="0" dirty="0"/>
                        <a:t> Ik weet het niet| Gradueel</a:t>
                      </a:r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2. </a:t>
                      </a:r>
                    </a:p>
                    <a:p>
                      <a:r>
                        <a:rPr lang="nl-NL" sz="1600" dirty="0"/>
                        <a:t>Is</a:t>
                      </a:r>
                      <a:r>
                        <a:rPr lang="nl-NL" sz="1600" baseline="0" dirty="0"/>
                        <a:t> de dood goed of slecht?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r>
                        <a:rPr lang="nl-NL" sz="1600" dirty="0"/>
                        <a:t>Slecht| Het</a:t>
                      </a:r>
                      <a:r>
                        <a:rPr lang="nl-NL" sz="1600" baseline="0" dirty="0"/>
                        <a:t> hangt ervan af| Het maakt niet uit| </a:t>
                      </a:r>
                      <a:r>
                        <a:rPr lang="nl-NL" sz="1600" dirty="0"/>
                        <a:t>Ik</a:t>
                      </a:r>
                      <a:r>
                        <a:rPr lang="nl-NL" sz="1600" baseline="0" dirty="0"/>
                        <a:t> weet het niet</a:t>
                      </a:r>
                      <a:r>
                        <a:rPr lang="nl-NL" sz="1600" dirty="0"/>
                        <a:t>| Goed</a:t>
                      </a:r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3.</a:t>
                      </a:r>
                      <a:r>
                        <a:rPr lang="nl-NL" sz="1600" b="1" baseline="0" dirty="0"/>
                        <a:t> </a:t>
                      </a:r>
                    </a:p>
                    <a:p>
                      <a:r>
                        <a:rPr lang="nl-NL" sz="1600" dirty="0"/>
                        <a:t>Mag je jezelf doden?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Ja| Ik</a:t>
                      </a:r>
                      <a:r>
                        <a:rPr lang="nl-NL" sz="1600" baseline="0" dirty="0"/>
                        <a:t> weet het niet</a:t>
                      </a:r>
                      <a:r>
                        <a:rPr lang="nl-NL" sz="1600" dirty="0"/>
                        <a:t>| Nee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4.</a:t>
                      </a:r>
                      <a:r>
                        <a:rPr lang="nl-NL" sz="160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aseline="0" dirty="0"/>
                        <a:t>Moet je je leven vormgeven in het licht van je sterfelijkheid?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Altijd</a:t>
                      </a:r>
                      <a:r>
                        <a:rPr lang="nl-NL" sz="1600" baseline="0" dirty="0"/>
                        <a:t> (</a:t>
                      </a:r>
                      <a:r>
                        <a:rPr lang="nl-NL" sz="1600" baseline="0" dirty="0" err="1"/>
                        <a:t>Heidegger</a:t>
                      </a:r>
                      <a:r>
                        <a:rPr lang="nl-NL" sz="1600" baseline="0" dirty="0"/>
                        <a:t>) | Soms| Nooit (Sartre)</a:t>
                      </a:r>
                      <a:endParaRPr lang="nl-NL" sz="1600" dirty="0"/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5.</a:t>
                      </a:r>
                      <a:r>
                        <a:rPr lang="nl-NL" sz="1600" baseline="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aseline="0" dirty="0"/>
                        <a:t>Moet je de dood accepteren, verwerpen, ontkennen?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r>
                        <a:rPr lang="mr-IN" sz="1600" dirty="0"/>
                        <a:t>…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6.</a:t>
                      </a:r>
                      <a:r>
                        <a:rPr lang="nl-NL" sz="1600" dirty="0"/>
                        <a:t> </a:t>
                      </a:r>
                    </a:p>
                    <a:p>
                      <a:r>
                        <a:rPr lang="mr-IN" sz="1600" dirty="0"/>
                        <a:t>…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55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2461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b="1" dirty="0"/>
              <a:t>Voorbeeld 1: </a:t>
            </a:r>
            <a:r>
              <a:rPr lang="nl-NL" sz="4000" dirty="0"/>
              <a:t>is de dood een negatie </a:t>
            </a:r>
            <a:r>
              <a:rPr lang="mr-IN" sz="4000" dirty="0"/>
              <a:t>–</a:t>
            </a:r>
            <a:r>
              <a:rPr lang="nl-NL" sz="4000" dirty="0"/>
              <a:t> een niets?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526967" y="3512457"/>
            <a:ext cx="4731657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jl omlaag 7"/>
          <p:cNvSpPr/>
          <p:nvPr/>
        </p:nvSpPr>
        <p:spPr>
          <a:xfrm rot="10800000">
            <a:off x="3091538" y="3759198"/>
            <a:ext cx="870857" cy="769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 omlaag 8"/>
          <p:cNvSpPr/>
          <p:nvPr/>
        </p:nvSpPr>
        <p:spPr>
          <a:xfrm rot="10800000">
            <a:off x="7823195" y="3759199"/>
            <a:ext cx="870857" cy="769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3091537" y="4454351"/>
            <a:ext cx="85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start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7758325" y="4456252"/>
            <a:ext cx="976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finish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957567" y="1885149"/>
            <a:ext cx="5433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Vraag 1: </a:t>
            </a:r>
            <a:r>
              <a:rPr lang="nl-NL" sz="2800" dirty="0"/>
              <a:t>fundamenteel of gradueel?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957567" y="1889950"/>
            <a:ext cx="3722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Vraag2: </a:t>
            </a:r>
            <a:r>
              <a:rPr lang="nl-NL" sz="2800" dirty="0"/>
              <a:t>Soorten levens?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963541" y="1891932"/>
            <a:ext cx="4174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Vraag3: </a:t>
            </a:r>
            <a:r>
              <a:rPr lang="nl-NL" sz="2800" dirty="0"/>
              <a:t>Wat is de ‘default’?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976943" y="1887772"/>
            <a:ext cx="4320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Vraag 4: </a:t>
            </a:r>
            <a:r>
              <a:rPr lang="nl-NL" sz="2800" dirty="0"/>
              <a:t>Definitie van dood?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955560" y="1880989"/>
            <a:ext cx="5889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Vraag 5: </a:t>
            </a:r>
            <a:r>
              <a:rPr lang="nl-NL" sz="2800" dirty="0"/>
              <a:t>Verklaring of verantwoording?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976943" y="1887550"/>
            <a:ext cx="2643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Vraag 6: </a:t>
            </a:r>
            <a:r>
              <a:rPr lang="nl-NL" sz="2800" dirty="0"/>
              <a:t>en dan?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027265" y="3755023"/>
            <a:ext cx="3823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ons leven ‘as we </a:t>
            </a:r>
            <a:r>
              <a:rPr lang="nl-NL" sz="2800" dirty="0" err="1"/>
              <a:t>know</a:t>
            </a:r>
            <a:r>
              <a:rPr lang="nl-NL" sz="2800" dirty="0"/>
              <a:t> </a:t>
            </a:r>
            <a:r>
              <a:rPr lang="nl-NL" sz="2800" dirty="0" err="1"/>
              <a:t>it</a:t>
            </a:r>
            <a:r>
              <a:rPr lang="nl-NL" sz="2800" dirty="0"/>
              <a:t>’</a:t>
            </a:r>
          </a:p>
        </p:txBody>
      </p:sp>
      <p:cxnSp>
        <p:nvCxnSpPr>
          <p:cNvPr id="26" name="Rechte verbindingslijn 25"/>
          <p:cNvCxnSpPr/>
          <p:nvPr/>
        </p:nvCxnSpPr>
        <p:spPr>
          <a:xfrm flipV="1">
            <a:off x="592416" y="3512457"/>
            <a:ext cx="2784863" cy="9711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V="1">
            <a:off x="8462900" y="3502746"/>
            <a:ext cx="2784863" cy="9711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>
            <a:off x="8462900" y="2905415"/>
            <a:ext cx="1972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hiernamaals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838200" y="2921380"/>
            <a:ext cx="2276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err="1"/>
              <a:t>hiervoormaals</a:t>
            </a:r>
            <a:endParaRPr lang="nl-NL" sz="2800" dirty="0"/>
          </a:p>
        </p:txBody>
      </p:sp>
      <p:sp>
        <p:nvSpPr>
          <p:cNvPr id="32" name="Tekstvak 31"/>
          <p:cNvSpPr txBox="1"/>
          <p:nvPr/>
        </p:nvSpPr>
        <p:spPr>
          <a:xfrm>
            <a:off x="4805943" y="2962501"/>
            <a:ext cx="2710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default: bestaan?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8462900" y="2892610"/>
            <a:ext cx="3377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default</a:t>
            </a:r>
            <a:r>
              <a:rPr lang="nl-NL" sz="2800"/>
              <a:t>: niet-bestaan?</a:t>
            </a:r>
            <a:endParaRPr lang="nl-NL" sz="2800" dirty="0"/>
          </a:p>
        </p:txBody>
      </p:sp>
      <p:sp>
        <p:nvSpPr>
          <p:cNvPr id="34" name="Tekstvak 33"/>
          <p:cNvSpPr txBox="1"/>
          <p:nvPr/>
        </p:nvSpPr>
        <p:spPr>
          <a:xfrm>
            <a:off x="870857" y="4449178"/>
            <a:ext cx="523778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nl-NL" sz="2800" dirty="0"/>
            </a:br>
            <a:r>
              <a:rPr lang="nl-NL" sz="2800" b="1" dirty="0"/>
              <a:t>de levenden	</a:t>
            </a:r>
            <a:r>
              <a:rPr lang="nl-NL" sz="2800" dirty="0"/>
              <a:t>:	de regel</a:t>
            </a:r>
          </a:p>
          <a:p>
            <a:r>
              <a:rPr lang="nl-NL" sz="2800" b="1" dirty="0"/>
              <a:t>de doden	</a:t>
            </a:r>
            <a:r>
              <a:rPr lang="nl-NL" sz="2800" dirty="0"/>
              <a:t>:	de uitzondering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870857" y="4448640"/>
            <a:ext cx="61611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nl-NL" sz="2800" dirty="0"/>
            </a:br>
            <a:r>
              <a:rPr lang="nl-NL" sz="2800" b="1" dirty="0"/>
              <a:t>de doden		</a:t>
            </a:r>
            <a:r>
              <a:rPr lang="nl-NL" sz="2800" dirty="0"/>
              <a:t>:	de regel</a:t>
            </a:r>
          </a:p>
          <a:p>
            <a:r>
              <a:rPr lang="nl-NL" sz="2800" b="1" dirty="0"/>
              <a:t>de nog-niet-doden</a:t>
            </a:r>
            <a:r>
              <a:rPr lang="nl-NL" sz="2800" dirty="0"/>
              <a:t>:	de uitzondering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886698" y="4866214"/>
            <a:ext cx="605858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err="1"/>
              <a:t>Feinberg</a:t>
            </a:r>
            <a:r>
              <a:rPr lang="nl-NL" sz="2800" b="1" dirty="0"/>
              <a:t>: </a:t>
            </a:r>
            <a:r>
              <a:rPr lang="nl-NL" sz="2800" dirty="0" err="1"/>
              <a:t>Death</a:t>
            </a:r>
            <a:r>
              <a:rPr lang="nl-NL" sz="2800" dirty="0"/>
              <a:t> is </a:t>
            </a:r>
            <a:r>
              <a:rPr lang="nl-NL" sz="2800" dirty="0" err="1"/>
              <a:t>the</a:t>
            </a:r>
            <a:r>
              <a:rPr lang="nl-NL" sz="2800" dirty="0"/>
              <a:t> first moment</a:t>
            </a:r>
          </a:p>
          <a:p>
            <a:r>
              <a:rPr lang="nl-NL" sz="2800" dirty="0"/>
              <a:t>Of </a:t>
            </a:r>
            <a:r>
              <a:rPr lang="nl-NL" sz="2800" dirty="0" err="1"/>
              <a:t>the</a:t>
            </a:r>
            <a:r>
              <a:rPr lang="nl-NL" sz="2800" dirty="0"/>
              <a:t> </a:t>
            </a:r>
            <a:r>
              <a:rPr lang="nl-NL" sz="2800" dirty="0" err="1"/>
              <a:t>subject’s</a:t>
            </a:r>
            <a:r>
              <a:rPr lang="nl-NL" sz="2800" dirty="0"/>
              <a:t> non-</a:t>
            </a:r>
            <a:r>
              <a:rPr lang="nl-NL" sz="2800" dirty="0" err="1"/>
              <a:t>existence</a:t>
            </a:r>
            <a:r>
              <a:rPr lang="nl-NL" sz="2800" dirty="0"/>
              <a:t>.</a:t>
            </a:r>
          </a:p>
          <a:p>
            <a:r>
              <a:rPr lang="nl-NL" sz="2800" b="1" dirty="0" err="1"/>
              <a:t>Luper</a:t>
            </a:r>
            <a:r>
              <a:rPr lang="nl-NL" sz="2800" b="1" dirty="0"/>
              <a:t>: </a:t>
            </a:r>
            <a:r>
              <a:rPr lang="nl-NL" sz="2800" dirty="0"/>
              <a:t>[</a:t>
            </a:r>
            <a:r>
              <a:rPr lang="nl-NL" sz="2800" dirty="0" err="1"/>
              <a:t>Death</a:t>
            </a:r>
            <a:r>
              <a:rPr lang="nl-NL" sz="2800" dirty="0"/>
              <a:t> is </a:t>
            </a:r>
            <a:r>
              <a:rPr lang="nl-NL" sz="2800" dirty="0" err="1"/>
              <a:t>that</a:t>
            </a:r>
            <a:r>
              <a:rPr lang="nl-NL" sz="2800" dirty="0"/>
              <a:t> state in </a:t>
            </a:r>
            <a:r>
              <a:rPr lang="nl-NL" sz="2800" dirty="0" err="1"/>
              <a:t>which</a:t>
            </a:r>
            <a:r>
              <a:rPr lang="nl-NL" sz="2800" dirty="0"/>
              <a:t>]</a:t>
            </a:r>
          </a:p>
          <a:p>
            <a:r>
              <a:rPr lang="nl-NL" sz="2800" dirty="0" err="1"/>
              <a:t>vital</a:t>
            </a:r>
            <a:r>
              <a:rPr lang="nl-NL" sz="2800" dirty="0"/>
              <a:t> </a:t>
            </a:r>
            <a:r>
              <a:rPr lang="nl-NL" sz="2800" dirty="0" err="1"/>
              <a:t>processes</a:t>
            </a:r>
            <a:r>
              <a:rPr lang="nl-NL" sz="2800" dirty="0"/>
              <a:t> </a:t>
            </a:r>
            <a:r>
              <a:rPr lang="nl-NL" sz="2800" dirty="0" err="1"/>
              <a:t>can</a:t>
            </a:r>
            <a:r>
              <a:rPr lang="nl-NL" sz="2800" dirty="0"/>
              <a:t> no </a:t>
            </a:r>
            <a:r>
              <a:rPr lang="nl-NL" sz="2800" dirty="0" err="1"/>
              <a:t>longer</a:t>
            </a:r>
            <a:r>
              <a:rPr lang="nl-NL" sz="2800" dirty="0"/>
              <a:t> </a:t>
            </a:r>
            <a:r>
              <a:rPr lang="nl-NL" sz="2800" dirty="0" err="1"/>
              <a:t>be</a:t>
            </a:r>
            <a:r>
              <a:rPr lang="nl-NL" sz="2800" dirty="0"/>
              <a:t> </a:t>
            </a:r>
            <a:r>
              <a:rPr lang="nl-NL" sz="2800" dirty="0" err="1"/>
              <a:t>revived</a:t>
            </a:r>
            <a:r>
              <a:rPr lang="nl-NL" sz="2800" dirty="0"/>
              <a:t>.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884879" y="4887195"/>
            <a:ext cx="88665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Verklaring: </a:t>
            </a:r>
            <a:r>
              <a:rPr lang="nl-NL" sz="2800" dirty="0"/>
              <a:t>noodzaak verlichten pijn (almachtsfantasie)?</a:t>
            </a:r>
          </a:p>
          <a:p>
            <a:r>
              <a:rPr lang="nl-NL" sz="2800" b="1" dirty="0"/>
              <a:t>Verantwoording: </a:t>
            </a:r>
            <a:r>
              <a:rPr lang="nl-NL" sz="2800" dirty="0"/>
              <a:t>epistemologische en </a:t>
            </a:r>
            <a:r>
              <a:rPr lang="nl-NL" sz="2800" dirty="0" err="1"/>
              <a:t>antroplogische</a:t>
            </a:r>
            <a:r>
              <a:rPr lang="nl-NL" sz="2800" dirty="0"/>
              <a:t> issues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868747" y="4878988"/>
            <a:ext cx="78365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Schopenhauer: </a:t>
            </a:r>
            <a:r>
              <a:rPr lang="nl-NL" sz="2800" dirty="0"/>
              <a:t>het verdwijnen van de ‘</a:t>
            </a:r>
            <a:r>
              <a:rPr lang="nl-NL" sz="2800" dirty="0" err="1"/>
              <a:t>res</a:t>
            </a:r>
            <a:r>
              <a:rPr lang="nl-NL" sz="2800" dirty="0"/>
              <a:t> </a:t>
            </a:r>
            <a:r>
              <a:rPr lang="nl-NL" sz="2800" dirty="0" err="1"/>
              <a:t>cogitans</a:t>
            </a:r>
            <a:r>
              <a:rPr lang="nl-NL" sz="2800" dirty="0"/>
              <a:t>’;</a:t>
            </a:r>
          </a:p>
          <a:p>
            <a:r>
              <a:rPr lang="nl-NL" sz="2800" dirty="0"/>
              <a:t>de onmogelijkheid om je eigen dood mee te maken.</a:t>
            </a:r>
          </a:p>
          <a:p>
            <a:r>
              <a:rPr lang="nl-NL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587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/>
      <p:bldP spid="10" grpId="1"/>
      <p:bldP spid="11" grpId="0"/>
      <p:bldP spid="11" grpId="1"/>
      <p:bldP spid="16" grpId="0"/>
      <p:bldP spid="16" grpId="1"/>
      <p:bldP spid="17" grpId="0"/>
      <p:bldP spid="17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4" grpId="0"/>
      <p:bldP spid="24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8" grpId="0"/>
      <p:bldP spid="38" grpId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nl-NL" sz="3200" b="1" dirty="0"/>
              <a:t>Elementen van een visie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838200" y="1202879"/>
          <a:ext cx="10937561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3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Vraag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Alle logisch mogelijke antwoorden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1. </a:t>
                      </a:r>
                    </a:p>
                    <a:p>
                      <a:r>
                        <a:rPr lang="nl-NL" sz="1600" dirty="0"/>
                        <a:t>Is de dood een graduele of een fundamentele verandering?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pPr marL="0" indent="0">
                        <a:tabLst>
                          <a:tab pos="1231900" algn="l"/>
                        </a:tabLst>
                      </a:pPr>
                      <a:r>
                        <a:rPr lang="nl-NL" sz="1600" dirty="0"/>
                        <a:t>Fundamenteel|</a:t>
                      </a:r>
                      <a:r>
                        <a:rPr lang="nl-NL" sz="1600" baseline="0" dirty="0"/>
                        <a:t> Ik weet het niet| Gradueel</a:t>
                      </a:r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2. </a:t>
                      </a:r>
                    </a:p>
                    <a:p>
                      <a:r>
                        <a:rPr lang="nl-NL" sz="1600" dirty="0"/>
                        <a:t>Is</a:t>
                      </a:r>
                      <a:r>
                        <a:rPr lang="nl-NL" sz="1600" baseline="0" dirty="0"/>
                        <a:t> de dood goed of slecht?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r>
                        <a:rPr lang="nl-NL" sz="1600" dirty="0"/>
                        <a:t>Slecht| Het</a:t>
                      </a:r>
                      <a:r>
                        <a:rPr lang="nl-NL" sz="1600" baseline="0" dirty="0"/>
                        <a:t> hangt ervan af| Het maakt niet uit| </a:t>
                      </a:r>
                      <a:r>
                        <a:rPr lang="nl-NL" sz="1600" dirty="0"/>
                        <a:t>Ik</a:t>
                      </a:r>
                      <a:r>
                        <a:rPr lang="nl-NL" sz="1600" baseline="0" dirty="0"/>
                        <a:t> weet het niet</a:t>
                      </a:r>
                      <a:r>
                        <a:rPr lang="nl-NL" sz="1600" dirty="0"/>
                        <a:t>| Goed</a:t>
                      </a:r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3.</a:t>
                      </a:r>
                      <a:r>
                        <a:rPr lang="nl-NL" sz="1600" b="1" baseline="0" dirty="0"/>
                        <a:t> </a:t>
                      </a:r>
                    </a:p>
                    <a:p>
                      <a:r>
                        <a:rPr lang="nl-NL" sz="1600" dirty="0"/>
                        <a:t>Mag je jezelf doden?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Ja| Ik</a:t>
                      </a:r>
                      <a:r>
                        <a:rPr lang="nl-NL" sz="1600" baseline="0" dirty="0"/>
                        <a:t> weet het niet</a:t>
                      </a:r>
                      <a:r>
                        <a:rPr lang="nl-NL" sz="1600" dirty="0"/>
                        <a:t>| Nee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4.</a:t>
                      </a:r>
                      <a:r>
                        <a:rPr lang="nl-NL" sz="160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aseline="0" dirty="0"/>
                        <a:t>Moet je je leven vormgeven in het licht van je sterfelijkheid?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Altijd</a:t>
                      </a:r>
                      <a:r>
                        <a:rPr lang="nl-NL" sz="1600" baseline="0" dirty="0"/>
                        <a:t> (</a:t>
                      </a:r>
                      <a:r>
                        <a:rPr lang="nl-NL" sz="1600" baseline="0" dirty="0" err="1"/>
                        <a:t>Heidegger</a:t>
                      </a:r>
                      <a:r>
                        <a:rPr lang="nl-NL" sz="1600" baseline="0" dirty="0"/>
                        <a:t>) | Soms| Nooit (Sartre)</a:t>
                      </a:r>
                      <a:endParaRPr lang="nl-NL" sz="1600" dirty="0"/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5.</a:t>
                      </a:r>
                      <a:r>
                        <a:rPr lang="nl-NL" sz="1600" baseline="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aseline="0" dirty="0"/>
                        <a:t>Moet je de dood accepteren, verwerpen, ontkennen?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r>
                        <a:rPr lang="mr-IN" sz="1600" dirty="0"/>
                        <a:t>…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6.</a:t>
                      </a:r>
                      <a:r>
                        <a:rPr lang="nl-NL" sz="1600" dirty="0"/>
                        <a:t> </a:t>
                      </a:r>
                    </a:p>
                    <a:p>
                      <a:r>
                        <a:rPr lang="mr-IN" sz="1600" dirty="0"/>
                        <a:t>…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17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3177" y="80714"/>
            <a:ext cx="10515600" cy="1325563"/>
          </a:xfrm>
        </p:spPr>
        <p:txBody>
          <a:bodyPr/>
          <a:lstStyle/>
          <a:p>
            <a:r>
              <a:rPr lang="nl-NL" b="1" dirty="0"/>
              <a:t>Voorbeeld 2: </a:t>
            </a:r>
            <a:r>
              <a:rPr lang="nl-NL" dirty="0"/>
              <a:t>is de dood goed of slecht?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367" y="1376471"/>
            <a:ext cx="5998029" cy="699861"/>
          </a:xfrm>
        </p:spPr>
        <p:txBody>
          <a:bodyPr>
            <a:normAutofit fontScale="925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dirty="0"/>
              <a:t>Positie 1: </a:t>
            </a:r>
            <a:r>
              <a:rPr lang="nl-NL" dirty="0"/>
              <a:t>de dood is een slechte zaak (</a:t>
            </a:r>
            <a:r>
              <a:rPr lang="nl-NL" dirty="0" err="1"/>
              <a:t>evil</a:t>
            </a:r>
            <a:r>
              <a:rPr lang="nl-NL" dirty="0"/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73177" y="2940115"/>
            <a:ext cx="933306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Religieuze variant:</a:t>
            </a:r>
          </a:p>
          <a:p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Alles wat door God is gegeven is, is goed (mag niet worden afgewezen)</a:t>
            </a:r>
          </a:p>
          <a:p>
            <a:pPr marL="342900" indent="-342900">
              <a:buAutoNum type="arabicPeriod"/>
            </a:pPr>
            <a:r>
              <a:rPr lang="nl-NL" sz="2400" dirty="0"/>
              <a:t>Je leven is je door God gegeven</a:t>
            </a:r>
          </a:p>
          <a:p>
            <a:pPr marL="342900" indent="-342900">
              <a:buAutoNum type="arabicPeriod"/>
            </a:pPr>
            <a:r>
              <a:rPr lang="nl-NL" sz="2400" dirty="0"/>
              <a:t>Alles dat een goed vernietigt is een kwaad</a:t>
            </a:r>
          </a:p>
          <a:p>
            <a:pPr marL="342900" indent="-342900">
              <a:buAutoNum type="arabicPeriod"/>
            </a:pPr>
            <a:r>
              <a:rPr lang="nl-NL" sz="2400" u="sng" dirty="0"/>
              <a:t>Dood vernietigt het leven</a:t>
            </a:r>
          </a:p>
          <a:p>
            <a:pPr marL="342900" indent="-342900">
              <a:buAutoNum type="arabicPeriod"/>
            </a:pPr>
            <a:r>
              <a:rPr lang="nl-NL" sz="2400" b="1" dirty="0"/>
              <a:t>De dood is een kwaad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800998" y="2190177"/>
            <a:ext cx="70539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Niet-religieuze variant:</a:t>
            </a:r>
          </a:p>
          <a:p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Om gelukkig te kunnen zijn, moet je wel in leven zijn</a:t>
            </a:r>
          </a:p>
          <a:p>
            <a:pPr marL="342900" indent="-342900">
              <a:buAutoNum type="arabicPeriod"/>
            </a:pPr>
            <a:r>
              <a:rPr lang="nl-NL" sz="2400" dirty="0"/>
              <a:t>Alles wat geluk in de weg staat is een kwaad</a:t>
            </a:r>
          </a:p>
          <a:p>
            <a:pPr marL="342900" indent="-342900">
              <a:buAutoNum type="arabicPeriod"/>
            </a:pPr>
            <a:r>
              <a:rPr lang="nl-NL" sz="2400" u="sng" dirty="0"/>
              <a:t>De dood vernietigt het leven</a:t>
            </a:r>
          </a:p>
          <a:p>
            <a:pPr marL="342900" indent="-342900">
              <a:buAutoNum type="arabicPeriod"/>
            </a:pPr>
            <a:r>
              <a:rPr lang="nl-NL" sz="2400" b="1" dirty="0"/>
              <a:t>De dood is een kwaad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573177" y="1374171"/>
            <a:ext cx="5998029" cy="699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nl-NL" b="1" dirty="0"/>
              <a:t>Positie 2: </a:t>
            </a:r>
            <a:r>
              <a:rPr lang="nl-NL" dirty="0"/>
              <a:t>ik weet het niet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800998" y="2177613"/>
            <a:ext cx="51260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Socrates: </a:t>
            </a:r>
            <a:r>
              <a:rPr lang="nl-NL" sz="2400" dirty="0"/>
              <a:t>wie is </a:t>
            </a:r>
            <a:r>
              <a:rPr lang="nl-NL" sz="2400"/>
              <a:t>er beter af?</a:t>
            </a:r>
            <a:endParaRPr lang="nl-NL" sz="2400" b="1" dirty="0"/>
          </a:p>
          <a:p>
            <a:endParaRPr lang="nl-NL" sz="2400" b="1" dirty="0"/>
          </a:p>
          <a:p>
            <a:r>
              <a:rPr lang="nl-NL" sz="2400" b="1" dirty="0"/>
              <a:t>Camus: </a:t>
            </a:r>
            <a:r>
              <a:rPr lang="nl-NL" sz="2400" dirty="0"/>
              <a:t>het probleem van de zelfmoord</a:t>
            </a:r>
            <a:endParaRPr lang="nl-NL" sz="2400" b="1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573177" y="1366455"/>
            <a:ext cx="5998029" cy="699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nl-NL" b="1" dirty="0"/>
              <a:t>Positie 3: </a:t>
            </a:r>
            <a:r>
              <a:rPr lang="nl-NL" dirty="0"/>
              <a:t>het maakt niet uit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73177" y="2875591"/>
            <a:ext cx="78671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[Thales] vond dat er geen verschil was tussen leven en dood.</a:t>
            </a:r>
          </a:p>
          <a:p>
            <a:r>
              <a:rPr lang="nl-NL" sz="2400" dirty="0"/>
              <a:t>'Waarom stop je dan niet met leven?' vroeg iemand hem eens.</a:t>
            </a:r>
          </a:p>
          <a:p>
            <a:r>
              <a:rPr lang="nl-NL" sz="2400" dirty="0"/>
              <a:t>'Omdat,' zei hij, 'er toch geen verschil is.' </a:t>
            </a:r>
          </a:p>
          <a:p>
            <a:endParaRPr lang="nl-NL" sz="2400" dirty="0"/>
          </a:p>
          <a:p>
            <a:r>
              <a:rPr lang="nl-NL" sz="2400" dirty="0"/>
              <a:t>(</a:t>
            </a:r>
            <a:r>
              <a:rPr lang="nl-NL" sz="2400" dirty="0" err="1"/>
              <a:t>Diogenes</a:t>
            </a:r>
            <a:r>
              <a:rPr lang="nl-NL" sz="2400" dirty="0"/>
              <a:t> L, </a:t>
            </a:r>
            <a:r>
              <a:rPr lang="nl-NL" sz="2400" i="1" dirty="0"/>
              <a:t>The </a:t>
            </a:r>
            <a:r>
              <a:rPr lang="nl-NL" sz="2400" i="1" dirty="0" err="1"/>
              <a:t>lives</a:t>
            </a:r>
            <a:r>
              <a:rPr lang="nl-NL" sz="2400" i="1" dirty="0"/>
              <a:t> </a:t>
            </a:r>
            <a:r>
              <a:rPr lang="nl-NL" sz="2400" i="1" dirty="0" err="1"/>
              <a:t>and</a:t>
            </a:r>
            <a:r>
              <a:rPr lang="nl-NL" sz="2400" i="1" dirty="0"/>
              <a:t> </a:t>
            </a:r>
            <a:r>
              <a:rPr lang="nl-NL" sz="2400" i="1" dirty="0" err="1"/>
              <a:t>opinions</a:t>
            </a:r>
            <a:r>
              <a:rPr lang="nl-NL" sz="2400" i="1" dirty="0"/>
              <a:t> of eminent </a:t>
            </a:r>
            <a:r>
              <a:rPr lang="nl-NL" sz="2400" i="1" dirty="0" err="1"/>
              <a:t>philosophers</a:t>
            </a:r>
            <a:r>
              <a:rPr lang="nl-NL" sz="2400" dirty="0"/>
              <a:t>)</a:t>
            </a:r>
            <a:endParaRPr lang="nl-NL" sz="2400" i="1" dirty="0"/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573177" y="1352494"/>
            <a:ext cx="5998029" cy="699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nl-NL" b="1" dirty="0"/>
              <a:t>Positie 4: </a:t>
            </a:r>
            <a:r>
              <a:rPr lang="nl-NL" dirty="0"/>
              <a:t>de dood is een goede zaak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573177" y="2884840"/>
            <a:ext cx="61950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/>
              <a:t>Epicures</a:t>
            </a:r>
            <a:r>
              <a:rPr lang="nl-NL" sz="2400" b="1" dirty="0"/>
              <a:t>: </a:t>
            </a:r>
            <a:r>
              <a:rPr lang="nl-NL" sz="2400" dirty="0"/>
              <a:t>Het is een non-issue</a:t>
            </a:r>
          </a:p>
          <a:p>
            <a:endParaRPr lang="nl-NL" sz="2400" dirty="0"/>
          </a:p>
          <a:p>
            <a:r>
              <a:rPr lang="nl-NL" sz="2400" b="1" dirty="0"/>
              <a:t>Bernard Williams: </a:t>
            </a:r>
            <a:r>
              <a:rPr lang="nl-NL" sz="2400" dirty="0"/>
              <a:t>zonder sterfelijkheid geen zin</a:t>
            </a:r>
          </a:p>
          <a:p>
            <a:endParaRPr lang="nl-NL" sz="2400" dirty="0"/>
          </a:p>
          <a:p>
            <a:r>
              <a:rPr lang="nl-NL" sz="2400" b="1" dirty="0"/>
              <a:t>Schopenhauer: </a:t>
            </a:r>
            <a:r>
              <a:rPr lang="mr-IN" sz="2400" dirty="0"/>
              <a:t>…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573177" y="2858147"/>
            <a:ext cx="8362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Schopenhauer, </a:t>
            </a:r>
            <a:r>
              <a:rPr lang="nl-NL" sz="2400" i="1" dirty="0"/>
              <a:t>Die Welt als Wille </a:t>
            </a:r>
            <a:r>
              <a:rPr lang="nl-NL" sz="2400" i="1" dirty="0" err="1"/>
              <a:t>und</a:t>
            </a:r>
            <a:r>
              <a:rPr lang="nl-NL" sz="2400" i="1" dirty="0"/>
              <a:t> </a:t>
            </a:r>
            <a:r>
              <a:rPr lang="nl-NL" sz="2400" i="1" dirty="0" err="1"/>
              <a:t>Vorstellung</a:t>
            </a:r>
            <a:endParaRPr lang="nl-NL" sz="2400" i="1" dirty="0"/>
          </a:p>
          <a:p>
            <a:endParaRPr lang="nl-NL" sz="2400" dirty="0"/>
          </a:p>
          <a:p>
            <a:r>
              <a:rPr lang="nl-NL" sz="2400" dirty="0"/>
              <a:t>Het is werkelijk ongelooflijk hoe nietszeggend en zinledig, van buitenaf gezien, en hoe dof en wezenloos, van binnenuit gevoeld, het leven van de allermeeste mensen </a:t>
            </a:r>
            <a:r>
              <a:rPr lang="nl-NL" sz="2400" dirty="0" err="1"/>
              <a:t>voorbijstroomt</a:t>
            </a:r>
            <a:r>
              <a:rPr lang="nl-NL" sz="2400" dirty="0"/>
              <a:t>. </a:t>
            </a:r>
          </a:p>
          <a:p>
            <a:endParaRPr lang="nl-NL" sz="2400" dirty="0"/>
          </a:p>
          <a:p>
            <a:r>
              <a:rPr lang="nl-NL" sz="2400" dirty="0"/>
              <a:t>Een mat gehunker en getob, een dromerige duizeling door de vier levenstijdperken heen op de dood af, onder begeleiding van een reeks triviale gedachten, dat is alles.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73177" y="2881231"/>
            <a:ext cx="46464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/>
              <a:t>Zou men op de graven kloppen en de doden vragen of ze weer wilden opstaan, dan zouden ze met hun koppen schudden.</a:t>
            </a:r>
            <a:endParaRPr lang="nl-NL" sz="2400" dirty="0"/>
          </a:p>
        </p:txBody>
      </p:sp>
      <p:sp>
        <p:nvSpPr>
          <p:cNvPr id="14" name="Tijdelijke aanduiding voor inhoud 2"/>
          <p:cNvSpPr txBox="1">
            <a:spLocks/>
          </p:cNvSpPr>
          <p:nvPr/>
        </p:nvSpPr>
        <p:spPr>
          <a:xfrm>
            <a:off x="611367" y="2415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236913" algn="l"/>
                <a:tab pos="5154613" algn="l"/>
              </a:tabLst>
            </a:pPr>
            <a:r>
              <a:rPr lang="nl-NL" sz="2600" b="1" dirty="0"/>
              <a:t>Oorlog:	</a:t>
            </a:r>
            <a:r>
              <a:rPr lang="nl-NL" sz="2600" dirty="0"/>
              <a:t>7.000.000	doden, 18</a:t>
            </a:r>
            <a:r>
              <a:rPr lang="nl-NL" sz="2600" baseline="30000" dirty="0"/>
              <a:t>e</a:t>
            </a:r>
            <a:r>
              <a:rPr lang="nl-NL" sz="2600" dirty="0"/>
              <a:t> eeuw</a:t>
            </a:r>
          </a:p>
          <a:p>
            <a:pPr>
              <a:buFont typeface="Arial"/>
              <a:buNone/>
              <a:tabLst>
                <a:tab pos="3236913" algn="l"/>
                <a:tab pos="5154613" algn="l"/>
              </a:tabLst>
            </a:pPr>
            <a:r>
              <a:rPr lang="nl-NL" sz="2600" dirty="0"/>
              <a:t>		19.400.000	doden, 19</a:t>
            </a:r>
            <a:r>
              <a:rPr lang="nl-NL" sz="2600" baseline="30000" dirty="0"/>
              <a:t>e</a:t>
            </a:r>
            <a:r>
              <a:rPr lang="nl-NL" sz="2600" dirty="0"/>
              <a:t> eeuw</a:t>
            </a:r>
          </a:p>
          <a:p>
            <a:pPr>
              <a:buFont typeface="Arial"/>
              <a:buNone/>
              <a:tabLst>
                <a:tab pos="3236913" algn="l"/>
                <a:tab pos="5154613" algn="l"/>
              </a:tabLst>
            </a:pPr>
            <a:r>
              <a:rPr lang="nl-NL" sz="2600" dirty="0"/>
              <a:t>		109.700.000	doden, 20</a:t>
            </a:r>
            <a:r>
              <a:rPr lang="nl-NL" sz="2600" baseline="30000" dirty="0"/>
              <a:t>e</a:t>
            </a:r>
            <a:r>
              <a:rPr lang="nl-NL" sz="2600" dirty="0"/>
              <a:t> eeuw</a:t>
            </a:r>
          </a:p>
          <a:p>
            <a:pPr>
              <a:tabLst>
                <a:tab pos="3236913" algn="l"/>
                <a:tab pos="5154613" algn="l"/>
              </a:tabLst>
            </a:pPr>
            <a:endParaRPr lang="nl-NL" sz="2600" dirty="0"/>
          </a:p>
          <a:p>
            <a:pPr>
              <a:tabLst>
                <a:tab pos="3236913" algn="l"/>
                <a:tab pos="5154613" algn="l"/>
              </a:tabLst>
            </a:pPr>
            <a:r>
              <a:rPr lang="nl-NL" sz="2600" b="1" dirty="0"/>
              <a:t>Kindermishandeling:	</a:t>
            </a:r>
            <a:r>
              <a:rPr lang="nl-NL" sz="2600" dirty="0"/>
              <a:t>40.000.000 	kinderen per jaar</a:t>
            </a:r>
          </a:p>
          <a:p>
            <a:pPr>
              <a:tabLst>
                <a:tab pos="3236913" algn="l"/>
                <a:tab pos="5154613" algn="l"/>
              </a:tabLst>
            </a:pPr>
            <a:endParaRPr lang="nl-NL" sz="2600" dirty="0"/>
          </a:p>
          <a:p>
            <a:pPr>
              <a:tabLst>
                <a:tab pos="3236913" algn="l"/>
                <a:tab pos="5154613" algn="l"/>
              </a:tabLst>
            </a:pPr>
            <a:r>
              <a:rPr lang="nl-NL" sz="2600" b="1" dirty="0"/>
              <a:t>Besnijdenis:</a:t>
            </a:r>
            <a:r>
              <a:rPr lang="nl-NL" sz="2600" dirty="0"/>
              <a:t>	100.000.000	nu levende vrouwen en meisjes</a:t>
            </a:r>
          </a:p>
          <a:p>
            <a:pPr>
              <a:tabLst>
                <a:tab pos="3236913" algn="l"/>
                <a:tab pos="5154613" algn="l"/>
              </a:tabLst>
            </a:pPr>
            <a:endParaRPr lang="nl-NL" sz="2600" dirty="0"/>
          </a:p>
          <a:p>
            <a:pPr>
              <a:tabLst>
                <a:tab pos="3236913" algn="l"/>
                <a:tab pos="5154613" algn="l"/>
              </a:tabLst>
            </a:pPr>
            <a:r>
              <a:rPr lang="nl-NL" sz="2600" b="1" dirty="0"/>
              <a:t>Suïcide:</a:t>
            </a:r>
            <a:r>
              <a:rPr lang="nl-NL" sz="2600" dirty="0"/>
              <a:t>	1.000.0000	per jaar</a:t>
            </a:r>
          </a:p>
          <a:p>
            <a:pPr>
              <a:tabLst>
                <a:tab pos="3236913" algn="l"/>
                <a:tab pos="5154613" algn="l"/>
              </a:tabLst>
            </a:pPr>
            <a:endParaRPr lang="nl-NL" sz="2600" dirty="0"/>
          </a:p>
          <a:p>
            <a:pPr>
              <a:tabLst>
                <a:tab pos="3236913" algn="l"/>
                <a:tab pos="5154613" algn="l"/>
              </a:tabLst>
            </a:pPr>
            <a:r>
              <a:rPr lang="mr-IN" sz="2600" dirty="0"/>
              <a:t>…</a:t>
            </a:r>
            <a:endParaRPr lang="nl-NL" sz="2600" dirty="0"/>
          </a:p>
          <a:p>
            <a:endParaRPr lang="nl-NL" dirty="0"/>
          </a:p>
        </p:txBody>
      </p:sp>
      <p:sp>
        <p:nvSpPr>
          <p:cNvPr id="15" name="Tijdelijke aanduiding voor inhoud 2"/>
          <p:cNvSpPr txBox="1">
            <a:spLocks/>
          </p:cNvSpPr>
          <p:nvPr/>
        </p:nvSpPr>
        <p:spPr>
          <a:xfrm>
            <a:off x="611367" y="2052355"/>
            <a:ext cx="10515600" cy="5060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663825" algn="l"/>
                <a:tab pos="4656138" algn="l"/>
              </a:tabLst>
            </a:pPr>
            <a:r>
              <a:rPr lang="nl-NL" sz="2200" b="1" dirty="0"/>
              <a:t>Pest:	</a:t>
            </a:r>
            <a:r>
              <a:rPr lang="nl-NL" sz="2200" dirty="0"/>
              <a:t>102.000.000	doden </a:t>
            </a:r>
          </a:p>
          <a:p>
            <a:pPr>
              <a:tabLst>
                <a:tab pos="2663825" algn="l"/>
                <a:tab pos="4656138" algn="l"/>
              </a:tabLst>
            </a:pPr>
            <a:endParaRPr lang="nl-NL" sz="2200" dirty="0"/>
          </a:p>
          <a:p>
            <a:pPr>
              <a:tabLst>
                <a:tab pos="2663825" algn="l"/>
                <a:tab pos="4656138" algn="l"/>
              </a:tabLst>
            </a:pPr>
            <a:r>
              <a:rPr lang="nl-NL" sz="2200" b="1" dirty="0"/>
              <a:t>Griep (1918): 	</a:t>
            </a:r>
            <a:r>
              <a:rPr lang="nl-NL" sz="2200" dirty="0"/>
              <a:t>50.000.000 	doden</a:t>
            </a:r>
          </a:p>
          <a:p>
            <a:pPr>
              <a:tabLst>
                <a:tab pos="2663825" algn="l"/>
                <a:tab pos="4656138" algn="l"/>
              </a:tabLst>
            </a:pPr>
            <a:endParaRPr lang="nl-NL" sz="2200" dirty="0"/>
          </a:p>
          <a:p>
            <a:pPr>
              <a:tabLst>
                <a:tab pos="2663825" algn="l"/>
                <a:tab pos="4656138" algn="l"/>
              </a:tabLst>
            </a:pPr>
            <a:r>
              <a:rPr lang="nl-NL" sz="2200" b="1" dirty="0"/>
              <a:t>Overstromingen: 	</a:t>
            </a:r>
            <a:r>
              <a:rPr lang="nl-NL" sz="2200" dirty="0"/>
              <a:t>20.000 	doden per jaar</a:t>
            </a:r>
          </a:p>
          <a:p>
            <a:pPr>
              <a:buFont typeface="Arial"/>
              <a:buNone/>
              <a:tabLst>
                <a:tab pos="2663825" algn="l"/>
                <a:tab pos="4656138" algn="l"/>
              </a:tabLst>
            </a:pPr>
            <a:r>
              <a:rPr lang="nl-NL" sz="2200" dirty="0"/>
              <a:t>		10.000.000 + 	getroffenen per jaar</a:t>
            </a:r>
          </a:p>
          <a:p>
            <a:pPr>
              <a:buFont typeface="Arial"/>
              <a:buNone/>
              <a:tabLst>
                <a:tab pos="2663825" algn="l"/>
                <a:tab pos="4656138" algn="l"/>
              </a:tabLst>
            </a:pPr>
            <a:endParaRPr lang="nl-NL" sz="2200" dirty="0"/>
          </a:p>
          <a:p>
            <a:pPr>
              <a:tabLst>
                <a:tab pos="2663825" algn="l"/>
                <a:tab pos="4656138" algn="l"/>
              </a:tabLst>
            </a:pPr>
            <a:r>
              <a:rPr lang="nl-NL" sz="2200" b="1" dirty="0"/>
              <a:t>Honger:</a:t>
            </a:r>
            <a:r>
              <a:rPr lang="nl-NL" sz="2200" dirty="0"/>
              <a:t>	20.000 	doden per </a:t>
            </a:r>
            <a:r>
              <a:rPr lang="nl-NL" sz="2200" i="1" dirty="0"/>
              <a:t>dag</a:t>
            </a:r>
            <a:endParaRPr lang="nl-NL" sz="2200" dirty="0"/>
          </a:p>
          <a:p>
            <a:pPr>
              <a:buFont typeface="Arial"/>
              <a:buNone/>
              <a:tabLst>
                <a:tab pos="2663825" algn="l"/>
                <a:tab pos="4656138" algn="l"/>
              </a:tabLst>
            </a:pPr>
            <a:r>
              <a:rPr lang="nl-NL" sz="2200" dirty="0"/>
              <a:t>		860.000.000	ondervoed</a:t>
            </a:r>
          </a:p>
          <a:p>
            <a:pPr>
              <a:buFont typeface="Arial"/>
              <a:buNone/>
              <a:tabLst>
                <a:tab pos="2663825" algn="l"/>
                <a:tab pos="4656138" algn="l"/>
              </a:tabLst>
            </a:pPr>
            <a:endParaRPr lang="nl-NL" sz="2200" dirty="0"/>
          </a:p>
          <a:p>
            <a:pPr>
              <a:tabLst>
                <a:tab pos="2663825" algn="l"/>
                <a:tab pos="4656138" algn="l"/>
              </a:tabLst>
            </a:pPr>
            <a:r>
              <a:rPr lang="nl-NL" sz="2200" b="1" dirty="0"/>
              <a:t>HIV: 	</a:t>
            </a:r>
            <a:r>
              <a:rPr lang="nl-NL" sz="2200" dirty="0"/>
              <a:t>3.000.000	doden per jaar</a:t>
            </a:r>
          </a:p>
          <a:p>
            <a:pPr>
              <a:tabLst>
                <a:tab pos="2663825" algn="l"/>
                <a:tab pos="4656138" algn="l"/>
              </a:tabLst>
            </a:pPr>
            <a:endParaRPr lang="nl-NL" sz="2200" dirty="0"/>
          </a:p>
          <a:p>
            <a:pPr>
              <a:tabLst>
                <a:tab pos="2663825" algn="l"/>
                <a:tab pos="4656138" algn="l"/>
              </a:tabLst>
            </a:pPr>
            <a:r>
              <a:rPr lang="mr-IN" sz="2200" dirty="0"/>
              <a:t>…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85518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4" grpId="1"/>
      <p:bldP spid="5" grpId="0"/>
      <p:bldP spid="5" grpId="1"/>
      <p:bldP spid="6" grpId="0" build="p"/>
      <p:bldP spid="6" grpId="1" build="allAtOnce"/>
      <p:bldP spid="7" grpId="0"/>
      <p:bldP spid="7" grpId="1"/>
      <p:bldP spid="8" grpId="0" build="p"/>
      <p:bldP spid="8" grpId="1" build="allAtOnce"/>
      <p:bldP spid="9" grpId="0"/>
      <p:bldP spid="9" grpId="1"/>
      <p:bldP spid="10" grpId="0" build="p"/>
      <p:bldP spid="11" grpId="0"/>
      <p:bldP spid="11" grpId="1"/>
      <p:bldP spid="12" grpId="0"/>
      <p:bldP spid="12" grpId="1"/>
      <p:bldP spid="13" grpId="0"/>
      <p:bldP spid="14" grpId="0"/>
      <p:bldP spid="14" grpId="1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nl-NL" sz="3200" b="1" dirty="0"/>
              <a:t>Elementen van een visie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838200" y="1202879"/>
          <a:ext cx="10937561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3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Vraag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Alle logisch mogelijke antwoorden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1. </a:t>
                      </a:r>
                    </a:p>
                    <a:p>
                      <a:r>
                        <a:rPr lang="nl-NL" sz="1600" dirty="0"/>
                        <a:t>Is de dood een graduele of een fundamentele verandering?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pPr marL="0" indent="0">
                        <a:tabLst>
                          <a:tab pos="1231900" algn="l"/>
                        </a:tabLst>
                      </a:pPr>
                      <a:r>
                        <a:rPr lang="nl-NL" sz="1600" dirty="0"/>
                        <a:t>Fundamenteel|</a:t>
                      </a:r>
                      <a:r>
                        <a:rPr lang="nl-NL" sz="1600" baseline="0" dirty="0"/>
                        <a:t> Ik weet het niet| Gradueel</a:t>
                      </a:r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2. </a:t>
                      </a:r>
                    </a:p>
                    <a:p>
                      <a:r>
                        <a:rPr lang="nl-NL" sz="1600" dirty="0"/>
                        <a:t>Is</a:t>
                      </a:r>
                      <a:r>
                        <a:rPr lang="nl-NL" sz="1600" baseline="0" dirty="0"/>
                        <a:t> de dood goed of slecht?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r>
                        <a:rPr lang="nl-NL" sz="1600" dirty="0"/>
                        <a:t>Slecht| Het</a:t>
                      </a:r>
                      <a:r>
                        <a:rPr lang="nl-NL" sz="1600" baseline="0" dirty="0"/>
                        <a:t> hangt ervan af| Het maakt niet uit| </a:t>
                      </a:r>
                      <a:r>
                        <a:rPr lang="nl-NL" sz="1600" dirty="0"/>
                        <a:t>Ik</a:t>
                      </a:r>
                      <a:r>
                        <a:rPr lang="nl-NL" sz="1600" baseline="0" dirty="0"/>
                        <a:t> weet het niet</a:t>
                      </a:r>
                      <a:r>
                        <a:rPr lang="nl-NL" sz="1600" dirty="0"/>
                        <a:t>| Goed</a:t>
                      </a:r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3.</a:t>
                      </a:r>
                      <a:r>
                        <a:rPr lang="nl-NL" sz="1600" b="1" baseline="0" dirty="0"/>
                        <a:t> </a:t>
                      </a:r>
                    </a:p>
                    <a:p>
                      <a:r>
                        <a:rPr lang="nl-NL" sz="1600" dirty="0"/>
                        <a:t>Mag je jezelf doden?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Ja| Ik</a:t>
                      </a:r>
                      <a:r>
                        <a:rPr lang="nl-NL" sz="1600" baseline="0" dirty="0"/>
                        <a:t> weet het niet</a:t>
                      </a:r>
                      <a:r>
                        <a:rPr lang="nl-NL" sz="1600" dirty="0"/>
                        <a:t>| Nee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4.</a:t>
                      </a:r>
                      <a:r>
                        <a:rPr lang="nl-NL" sz="160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aseline="0" dirty="0"/>
                        <a:t>Moet je je leven vormgeven in het licht van je sterfelijkheid?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/>
                        <a:t>Altijd</a:t>
                      </a:r>
                      <a:r>
                        <a:rPr lang="nl-NL" sz="1600" baseline="0" dirty="0"/>
                        <a:t> (</a:t>
                      </a:r>
                      <a:r>
                        <a:rPr lang="nl-NL" sz="1600" baseline="0" dirty="0" err="1"/>
                        <a:t>Heidegger</a:t>
                      </a:r>
                      <a:r>
                        <a:rPr lang="nl-NL" sz="1600" baseline="0" dirty="0"/>
                        <a:t>) | Soms| Nooit (Sartre)</a:t>
                      </a:r>
                      <a:endParaRPr lang="nl-NL" sz="1600" dirty="0"/>
                    </a:p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/>
                        <a:t>5.</a:t>
                      </a:r>
                      <a:r>
                        <a:rPr lang="nl-NL" sz="1600" baseline="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aseline="0" dirty="0"/>
                        <a:t>Moet je de dood accepteren, verwerpen, ontkennen?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  <a:p>
                      <a:r>
                        <a:rPr lang="mr-IN" sz="1600" dirty="0"/>
                        <a:t>…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/>
                        <a:t>6.</a:t>
                      </a:r>
                      <a:r>
                        <a:rPr lang="nl-NL" sz="1600" dirty="0"/>
                        <a:t> </a:t>
                      </a:r>
                    </a:p>
                    <a:p>
                      <a:r>
                        <a:rPr lang="mr-IN" sz="1600" dirty="0"/>
                        <a:t>…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506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, handschrift, Lettertype, schermopname&#10;&#10;Automatisch gegenereerde beschrijving">
            <a:extLst>
              <a:ext uri="{FF2B5EF4-FFF2-40B4-BE49-F238E27FC236}">
                <a16:creationId xmlns:a16="http://schemas.microsoft.com/office/drawing/2014/main" id="{E5CF146F-83B1-992E-58B3-E7FAFFDD08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7" r="4046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11" name="Afbeelding 10" descr="Afbeelding met tekst, schermopname, patroon&#10;&#10;Automatisch gegenereerde beschrijving">
            <a:extLst>
              <a:ext uri="{FF2B5EF4-FFF2-40B4-BE49-F238E27FC236}">
                <a16:creationId xmlns:a16="http://schemas.microsoft.com/office/drawing/2014/main" id="{A06220E6-862D-60B6-8AAF-D4BEB787D1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4" t="36888" r="26149" b="14519"/>
          <a:stretch/>
        </p:blipFill>
        <p:spPr>
          <a:xfrm>
            <a:off x="4899660" y="2462034"/>
            <a:ext cx="2392680" cy="241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3101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e6fec05-be4f-47e7-8e35-3bb8c5bd903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D673FE356ED649A52C155C8360A6EF" ma:contentTypeVersion="13" ma:contentTypeDescription="Create a new document." ma:contentTypeScope="" ma:versionID="737fae8b3ca4fabc18306621989c1251">
  <xsd:schema xmlns:xsd="http://www.w3.org/2001/XMLSchema" xmlns:xs="http://www.w3.org/2001/XMLSchema" xmlns:p="http://schemas.microsoft.com/office/2006/metadata/properties" xmlns:ns3="be6fec05-be4f-47e7-8e35-3bb8c5bd903a" xmlns:ns4="62ddcd6c-ef7c-4b4e-92ae-f818e620d13d" targetNamespace="http://schemas.microsoft.com/office/2006/metadata/properties" ma:root="true" ma:fieldsID="62143ceacddfad92c8543108b02ac062" ns3:_="" ns4:_="">
    <xsd:import namespace="be6fec05-be4f-47e7-8e35-3bb8c5bd903a"/>
    <xsd:import namespace="62ddcd6c-ef7c-4b4e-92ae-f818e620d1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6fec05-be4f-47e7-8e35-3bb8c5bd90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dcd6c-ef7c-4b4e-92ae-f818e620d13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402BFB-6A24-45EB-A14A-57B96D163AEB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62ddcd6c-ef7c-4b4e-92ae-f818e620d13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be6fec05-be4f-47e7-8e35-3bb8c5bd903a"/>
  </ds:schemaRefs>
</ds:datastoreItem>
</file>

<file path=customXml/itemProps2.xml><?xml version="1.0" encoding="utf-8"?>
<ds:datastoreItem xmlns:ds="http://schemas.openxmlformats.org/officeDocument/2006/customXml" ds:itemID="{DD0B6414-1BB5-4EE5-8BF1-6634DF050D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EC8E39-3DE5-4EBE-9701-EACED541F4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6fec05-be4f-47e7-8e35-3bb8c5bd903a"/>
    <ds:schemaRef ds:uri="62ddcd6c-ef7c-4b4e-92ae-f818e620d1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948</Words>
  <Application>Microsoft Office PowerPoint</Application>
  <PresentationFormat>Breedbeeld</PresentationFormat>
  <Paragraphs>175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Zelf nadenken over  je eigen dood een overzicht  </vt:lpstr>
      <vt:lpstr>Wat we nodig hebben voor een visie is:</vt:lpstr>
      <vt:lpstr>Elementen van een visie</vt:lpstr>
      <vt:lpstr>Voorbeeld 1: is de dood een negatie – een niets?</vt:lpstr>
      <vt:lpstr>Elementen van een visie</vt:lpstr>
      <vt:lpstr>Voorbeeld 2: is de dood goed of slecht?</vt:lpstr>
      <vt:lpstr>Elementen van een visie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Cara Brok</dc:creator>
  <cp:lastModifiedBy>Cara Brok</cp:lastModifiedBy>
  <cp:revision>5</cp:revision>
  <dcterms:created xsi:type="dcterms:W3CDTF">2023-11-28T21:28:48Z</dcterms:created>
  <dcterms:modified xsi:type="dcterms:W3CDTF">2023-11-30T14:30:43Z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0x01010086D673FE356ED649A52C155C8360A6EF</vt:lpwstr>
  </property>
</Properties>
</file>